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4"/>
  </p:notesMasterIdLst>
  <p:handoutMasterIdLst>
    <p:handoutMasterId r:id="rId45"/>
  </p:handoutMasterIdLst>
  <p:sldIdLst>
    <p:sldId id="335" r:id="rId3"/>
    <p:sldId id="273" r:id="rId4"/>
    <p:sldId id="290" r:id="rId5"/>
    <p:sldId id="275" r:id="rId6"/>
    <p:sldId id="276" r:id="rId7"/>
    <p:sldId id="287" r:id="rId8"/>
    <p:sldId id="286" r:id="rId9"/>
    <p:sldId id="278" r:id="rId10"/>
    <p:sldId id="277" r:id="rId11"/>
    <p:sldId id="334" r:id="rId12"/>
    <p:sldId id="339" r:id="rId13"/>
    <p:sldId id="340" r:id="rId14"/>
    <p:sldId id="341" r:id="rId15"/>
    <p:sldId id="342" r:id="rId16"/>
    <p:sldId id="328" r:id="rId17"/>
    <p:sldId id="326" r:id="rId18"/>
    <p:sldId id="310" r:id="rId19"/>
    <p:sldId id="329" r:id="rId20"/>
    <p:sldId id="324" r:id="rId21"/>
    <p:sldId id="327" r:id="rId22"/>
    <p:sldId id="314" r:id="rId23"/>
    <p:sldId id="337" r:id="rId24"/>
    <p:sldId id="331" r:id="rId25"/>
    <p:sldId id="317" r:id="rId26"/>
    <p:sldId id="318" r:id="rId27"/>
    <p:sldId id="319" r:id="rId28"/>
    <p:sldId id="320" r:id="rId29"/>
    <p:sldId id="323" r:id="rId30"/>
    <p:sldId id="344" r:id="rId31"/>
    <p:sldId id="345" r:id="rId32"/>
    <p:sldId id="346" r:id="rId33"/>
    <p:sldId id="332" r:id="rId34"/>
    <p:sldId id="348" r:id="rId35"/>
    <p:sldId id="347" r:id="rId36"/>
    <p:sldId id="333" r:id="rId37"/>
    <p:sldId id="307" r:id="rId38"/>
    <p:sldId id="308" r:id="rId39"/>
    <p:sldId id="343" r:id="rId40"/>
    <p:sldId id="336" r:id="rId41"/>
    <p:sldId id="289" r:id="rId42"/>
    <p:sldId id="32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0986" autoAdjust="0"/>
  </p:normalViewPr>
  <p:slideViewPr>
    <p:cSldViewPr showGuides="1">
      <p:cViewPr varScale="1">
        <p:scale>
          <a:sx n="85" d="100"/>
          <a:sy n="85"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1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F3CDB-CD8B-0E47-8B41-C5195F28145F}"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92C4DED1-F058-254F-AF22-F50EB5A3385E}">
      <dgm:prSet phldrT="[Text]"/>
      <dgm:spPr/>
      <dgm:t>
        <a:bodyPr/>
        <a:lstStyle/>
        <a:p>
          <a:r>
            <a:rPr lang="en-US" dirty="0" smtClean="0"/>
            <a:t>Youth</a:t>
          </a:r>
        </a:p>
        <a:p>
          <a:r>
            <a:rPr lang="en-US" dirty="0" smtClean="0"/>
            <a:t>(15-29)</a:t>
          </a:r>
          <a:endParaRPr lang="en-US" dirty="0"/>
        </a:p>
      </dgm:t>
    </dgm:pt>
    <dgm:pt modelId="{C2BC5E3D-5A39-3745-961A-F8D078D267C9}" type="parTrans" cxnId="{D98C491E-A08A-574A-8AE3-D20DFFA08DD9}">
      <dgm:prSet/>
      <dgm:spPr/>
      <dgm:t>
        <a:bodyPr/>
        <a:lstStyle/>
        <a:p>
          <a:endParaRPr lang="en-US"/>
        </a:p>
      </dgm:t>
    </dgm:pt>
    <dgm:pt modelId="{CCA9F864-BBBD-9143-8EA8-5C87C1B90FF4}" type="sibTrans" cxnId="{D98C491E-A08A-574A-8AE3-D20DFFA08DD9}">
      <dgm:prSet/>
      <dgm:spPr/>
      <dgm:t>
        <a:bodyPr/>
        <a:lstStyle/>
        <a:p>
          <a:endParaRPr lang="en-US"/>
        </a:p>
      </dgm:t>
    </dgm:pt>
    <dgm:pt modelId="{23618111-7C01-4949-B712-01686D6F3A8D}">
      <dgm:prSet phldrT="[Text]"/>
      <dgm:spPr/>
      <dgm:t>
        <a:bodyPr/>
        <a:lstStyle/>
        <a:p>
          <a:r>
            <a:rPr lang="en-US" dirty="0" smtClean="0"/>
            <a:t>32.6% (Aboriginal)</a:t>
          </a:r>
          <a:endParaRPr lang="en-US" dirty="0"/>
        </a:p>
      </dgm:t>
    </dgm:pt>
    <dgm:pt modelId="{D293112E-F241-0540-A4D0-E6F90EE04710}" type="parTrans" cxnId="{13C633DC-6846-D54D-8527-2DC490CDEB4F}">
      <dgm:prSet/>
      <dgm:spPr/>
      <dgm:t>
        <a:bodyPr/>
        <a:lstStyle/>
        <a:p>
          <a:endParaRPr lang="en-US"/>
        </a:p>
      </dgm:t>
    </dgm:pt>
    <dgm:pt modelId="{D824D5D1-BAEB-0641-A2E7-1747D44C2524}" type="sibTrans" cxnId="{13C633DC-6846-D54D-8527-2DC490CDEB4F}">
      <dgm:prSet/>
      <dgm:spPr/>
      <dgm:t>
        <a:bodyPr/>
        <a:lstStyle/>
        <a:p>
          <a:endParaRPr lang="en-US"/>
        </a:p>
      </dgm:t>
    </dgm:pt>
    <dgm:pt modelId="{C5200C0F-77EC-7642-B4EF-921278FAC853}">
      <dgm:prSet phldrT="[Text]"/>
      <dgm:spPr/>
      <dgm:t>
        <a:bodyPr/>
        <a:lstStyle/>
        <a:p>
          <a:r>
            <a:rPr lang="en-US" dirty="0" smtClean="0"/>
            <a:t>20.5% (non-Aboriginal)</a:t>
          </a:r>
          <a:endParaRPr lang="en-US" dirty="0"/>
        </a:p>
      </dgm:t>
    </dgm:pt>
    <dgm:pt modelId="{B25CCDCE-32DA-2D47-B950-97F0A230B9EC}" type="parTrans" cxnId="{DB69BE0B-6A23-0041-B338-8CF0763E0457}">
      <dgm:prSet/>
      <dgm:spPr/>
      <dgm:t>
        <a:bodyPr/>
        <a:lstStyle/>
        <a:p>
          <a:endParaRPr lang="en-US"/>
        </a:p>
      </dgm:t>
    </dgm:pt>
    <dgm:pt modelId="{F061ABF8-2F6C-B345-9F92-6906E1DE3F80}" type="sibTrans" cxnId="{DB69BE0B-6A23-0041-B338-8CF0763E0457}">
      <dgm:prSet/>
      <dgm:spPr/>
      <dgm:t>
        <a:bodyPr/>
        <a:lstStyle/>
        <a:p>
          <a:endParaRPr lang="en-US"/>
        </a:p>
      </dgm:t>
    </dgm:pt>
    <dgm:pt modelId="{88E1B6D1-FE97-D54A-B09A-1476C9E39A3F}">
      <dgm:prSet phldrT="[Text]"/>
      <dgm:spPr/>
      <dgm:t>
        <a:bodyPr/>
        <a:lstStyle/>
        <a:p>
          <a:r>
            <a:rPr lang="en-US" dirty="0" smtClean="0"/>
            <a:t>Women</a:t>
          </a:r>
          <a:endParaRPr lang="en-US" dirty="0"/>
        </a:p>
      </dgm:t>
    </dgm:pt>
    <dgm:pt modelId="{914665BB-B0AB-CE4E-8684-9C4874E4B480}" type="parTrans" cxnId="{DAA55CFD-40A9-0E4A-9766-8E0BBDF834EF}">
      <dgm:prSet/>
      <dgm:spPr/>
      <dgm:t>
        <a:bodyPr/>
        <a:lstStyle/>
        <a:p>
          <a:endParaRPr lang="en-US"/>
        </a:p>
      </dgm:t>
    </dgm:pt>
    <dgm:pt modelId="{AAA11ED5-12C2-5048-92FC-C4F4797D1E39}" type="sibTrans" cxnId="{DAA55CFD-40A9-0E4A-9766-8E0BBDF834EF}">
      <dgm:prSet/>
      <dgm:spPr/>
      <dgm:t>
        <a:bodyPr/>
        <a:lstStyle/>
        <a:p>
          <a:endParaRPr lang="en-US"/>
        </a:p>
      </dgm:t>
    </dgm:pt>
    <dgm:pt modelId="{60E9AD04-4CBB-1C49-824E-CA5C3B64A91E}">
      <dgm:prSet phldrT="[Text]"/>
      <dgm:spPr/>
      <dgm:t>
        <a:bodyPr/>
        <a:lstStyle/>
        <a:p>
          <a:r>
            <a:rPr lang="en-US" dirty="0" smtClean="0"/>
            <a:t>48.8% (Aboriginal)</a:t>
          </a:r>
          <a:endParaRPr lang="en-US" dirty="0"/>
        </a:p>
      </dgm:t>
    </dgm:pt>
    <dgm:pt modelId="{16EEB9F4-60A3-3346-9AED-A0C6CAF90447}" type="parTrans" cxnId="{2BE3E241-2416-5F46-A420-0070B00E7950}">
      <dgm:prSet/>
      <dgm:spPr/>
      <dgm:t>
        <a:bodyPr/>
        <a:lstStyle/>
        <a:p>
          <a:endParaRPr lang="en-US"/>
        </a:p>
      </dgm:t>
    </dgm:pt>
    <dgm:pt modelId="{83628022-DCDD-3A4B-A30D-7F8A68936E0C}" type="sibTrans" cxnId="{2BE3E241-2416-5F46-A420-0070B00E7950}">
      <dgm:prSet/>
      <dgm:spPr/>
      <dgm:t>
        <a:bodyPr/>
        <a:lstStyle/>
        <a:p>
          <a:endParaRPr lang="en-US"/>
        </a:p>
      </dgm:t>
    </dgm:pt>
    <dgm:pt modelId="{00870C1A-8C6D-1548-905B-32B789E0D151}">
      <dgm:prSet phldrT="[Text]"/>
      <dgm:spPr/>
      <dgm:t>
        <a:bodyPr/>
        <a:lstStyle/>
        <a:p>
          <a:r>
            <a:rPr lang="en-US" dirty="0" smtClean="0"/>
            <a:t>20.6% (non-Aboriginal)</a:t>
          </a:r>
          <a:endParaRPr lang="en-US" dirty="0"/>
        </a:p>
      </dgm:t>
    </dgm:pt>
    <dgm:pt modelId="{C4FE1CE2-3845-D145-B06F-9BE0A17C2648}" type="parTrans" cxnId="{9BEF9FDF-72E3-2542-8B34-CFEA1D9AC4FD}">
      <dgm:prSet/>
      <dgm:spPr/>
      <dgm:t>
        <a:bodyPr/>
        <a:lstStyle/>
        <a:p>
          <a:endParaRPr lang="en-US"/>
        </a:p>
      </dgm:t>
    </dgm:pt>
    <dgm:pt modelId="{C25C6F39-0478-6B43-8205-12E96CD999F2}" type="sibTrans" cxnId="{9BEF9FDF-72E3-2542-8B34-CFEA1D9AC4FD}">
      <dgm:prSet/>
      <dgm:spPr/>
      <dgm:t>
        <a:bodyPr/>
        <a:lstStyle/>
        <a:p>
          <a:endParaRPr lang="en-US"/>
        </a:p>
      </dgm:t>
    </dgm:pt>
    <dgm:pt modelId="{6E42C6B6-C86D-E54A-8BD2-8B943479325D}">
      <dgm:prSet phldrT="[Text]"/>
      <dgm:spPr/>
      <dgm:t>
        <a:bodyPr/>
        <a:lstStyle/>
        <a:p>
          <a:r>
            <a:rPr lang="en-US" dirty="0" smtClean="0"/>
            <a:t>Injection Drug Use</a:t>
          </a:r>
          <a:endParaRPr lang="en-US" dirty="0"/>
        </a:p>
      </dgm:t>
    </dgm:pt>
    <dgm:pt modelId="{12FB04AF-6AAD-7F46-9DAD-E68571484B66}" type="parTrans" cxnId="{D893986C-7D3F-304F-92FE-F38C8BFA11D4}">
      <dgm:prSet/>
      <dgm:spPr/>
      <dgm:t>
        <a:bodyPr/>
        <a:lstStyle/>
        <a:p>
          <a:endParaRPr lang="en-US"/>
        </a:p>
      </dgm:t>
    </dgm:pt>
    <dgm:pt modelId="{35984088-33BD-1B44-8FD6-14BB92C0C56B}" type="sibTrans" cxnId="{D893986C-7D3F-304F-92FE-F38C8BFA11D4}">
      <dgm:prSet/>
      <dgm:spPr/>
      <dgm:t>
        <a:bodyPr/>
        <a:lstStyle/>
        <a:p>
          <a:endParaRPr lang="en-US"/>
        </a:p>
      </dgm:t>
    </dgm:pt>
    <dgm:pt modelId="{7B2B2253-1F2E-8948-B92C-FB5120CA7E66}">
      <dgm:prSet phldrT="[Text]"/>
      <dgm:spPr/>
      <dgm:t>
        <a:bodyPr/>
        <a:lstStyle/>
        <a:p>
          <a:r>
            <a:rPr lang="en-US" dirty="0" smtClean="0"/>
            <a:t>66% (Aboriginal)</a:t>
          </a:r>
          <a:endParaRPr lang="en-US" dirty="0"/>
        </a:p>
      </dgm:t>
    </dgm:pt>
    <dgm:pt modelId="{5988DF80-7807-B64B-9A75-247BFD68CC93}" type="parTrans" cxnId="{9287CE94-0059-694C-B222-3557556136AB}">
      <dgm:prSet/>
      <dgm:spPr/>
      <dgm:t>
        <a:bodyPr/>
        <a:lstStyle/>
        <a:p>
          <a:endParaRPr lang="en-US"/>
        </a:p>
      </dgm:t>
    </dgm:pt>
    <dgm:pt modelId="{B5FCD979-88A9-4540-B189-31B1BED90F9B}" type="sibTrans" cxnId="{9287CE94-0059-694C-B222-3557556136AB}">
      <dgm:prSet/>
      <dgm:spPr/>
      <dgm:t>
        <a:bodyPr/>
        <a:lstStyle/>
        <a:p>
          <a:endParaRPr lang="en-US"/>
        </a:p>
      </dgm:t>
    </dgm:pt>
    <dgm:pt modelId="{5283B52B-59AB-744B-B5E0-AC46CFDBB7B9}">
      <dgm:prSet phldrT="[Text]"/>
      <dgm:spPr/>
      <dgm:t>
        <a:bodyPr/>
        <a:lstStyle/>
        <a:p>
          <a:r>
            <a:rPr lang="en-US" dirty="0" smtClean="0"/>
            <a:t>17% (non-Aboriginal)</a:t>
          </a:r>
          <a:endParaRPr lang="en-US" dirty="0"/>
        </a:p>
      </dgm:t>
    </dgm:pt>
    <dgm:pt modelId="{1A6E582D-A6EE-E742-97BC-9981D9F365FA}" type="parTrans" cxnId="{E2920078-5AE8-A242-864E-C9408EB59B32}">
      <dgm:prSet/>
      <dgm:spPr/>
      <dgm:t>
        <a:bodyPr/>
        <a:lstStyle/>
        <a:p>
          <a:endParaRPr lang="en-US"/>
        </a:p>
      </dgm:t>
    </dgm:pt>
    <dgm:pt modelId="{21C57910-DE75-9F49-898D-A9BB754EA484}" type="sibTrans" cxnId="{E2920078-5AE8-A242-864E-C9408EB59B32}">
      <dgm:prSet/>
      <dgm:spPr/>
      <dgm:t>
        <a:bodyPr/>
        <a:lstStyle/>
        <a:p>
          <a:endParaRPr lang="en-US"/>
        </a:p>
      </dgm:t>
    </dgm:pt>
    <dgm:pt modelId="{507DECEA-5CF9-4641-BC8F-95B83F05D941}" type="pres">
      <dgm:prSet presAssocID="{6D7F3CDB-CD8B-0E47-8B41-C5195F28145F}" presName="Name0" presStyleCnt="0">
        <dgm:presLayoutVars>
          <dgm:chMax val="7"/>
          <dgm:dir/>
          <dgm:animLvl val="lvl"/>
          <dgm:resizeHandles val="exact"/>
        </dgm:presLayoutVars>
      </dgm:prSet>
      <dgm:spPr/>
      <dgm:t>
        <a:bodyPr/>
        <a:lstStyle/>
        <a:p>
          <a:endParaRPr lang="en-CA"/>
        </a:p>
      </dgm:t>
    </dgm:pt>
    <dgm:pt modelId="{46ED07BD-6D1A-244E-B487-ED6984CBE46F}" type="pres">
      <dgm:prSet presAssocID="{92C4DED1-F058-254F-AF22-F50EB5A3385E}" presName="circle1" presStyleLbl="node1" presStyleIdx="0" presStyleCnt="3"/>
      <dgm:spPr/>
    </dgm:pt>
    <dgm:pt modelId="{35729FB5-7073-7240-A187-83AE4A9E06D3}" type="pres">
      <dgm:prSet presAssocID="{92C4DED1-F058-254F-AF22-F50EB5A3385E}" presName="space" presStyleCnt="0"/>
      <dgm:spPr/>
    </dgm:pt>
    <dgm:pt modelId="{5E8C0F4F-D66F-8E49-AFD7-45188DA789BE}" type="pres">
      <dgm:prSet presAssocID="{92C4DED1-F058-254F-AF22-F50EB5A3385E}" presName="rect1" presStyleLbl="alignAcc1" presStyleIdx="0" presStyleCnt="3"/>
      <dgm:spPr/>
      <dgm:t>
        <a:bodyPr/>
        <a:lstStyle/>
        <a:p>
          <a:endParaRPr lang="en-CA"/>
        </a:p>
      </dgm:t>
    </dgm:pt>
    <dgm:pt modelId="{45043D6D-C67F-6E43-A5C0-D90F94735325}" type="pres">
      <dgm:prSet presAssocID="{88E1B6D1-FE97-D54A-B09A-1476C9E39A3F}" presName="vertSpace2" presStyleLbl="node1" presStyleIdx="0" presStyleCnt="3"/>
      <dgm:spPr/>
    </dgm:pt>
    <dgm:pt modelId="{4E15CB52-0AD3-3A41-86B0-C456A4C12914}" type="pres">
      <dgm:prSet presAssocID="{88E1B6D1-FE97-D54A-B09A-1476C9E39A3F}" presName="circle2" presStyleLbl="node1" presStyleIdx="1" presStyleCnt="3" custScaleY="97396"/>
      <dgm:spPr/>
      <dgm:t>
        <a:bodyPr/>
        <a:lstStyle/>
        <a:p>
          <a:endParaRPr lang="en-US"/>
        </a:p>
      </dgm:t>
    </dgm:pt>
    <dgm:pt modelId="{A06728F4-DE1D-7C48-8E0E-A1918D159549}" type="pres">
      <dgm:prSet presAssocID="{88E1B6D1-FE97-D54A-B09A-1476C9E39A3F}" presName="rect2" presStyleLbl="alignAcc1" presStyleIdx="1" presStyleCnt="3" custScaleY="97798" custLinFactNeighborX="206" custLinFactNeighborY="-924"/>
      <dgm:spPr/>
      <dgm:t>
        <a:bodyPr/>
        <a:lstStyle/>
        <a:p>
          <a:endParaRPr lang="en-CA"/>
        </a:p>
      </dgm:t>
    </dgm:pt>
    <dgm:pt modelId="{9319A481-6556-304F-AB70-1628667C7541}" type="pres">
      <dgm:prSet presAssocID="{6E42C6B6-C86D-E54A-8BD2-8B943479325D}" presName="vertSpace3" presStyleLbl="node1" presStyleIdx="1" presStyleCnt="3"/>
      <dgm:spPr/>
    </dgm:pt>
    <dgm:pt modelId="{1E6CAAA8-7D7D-3746-B4AC-BAC4B6510E66}" type="pres">
      <dgm:prSet presAssocID="{6E42C6B6-C86D-E54A-8BD2-8B943479325D}" presName="circle3" presStyleLbl="node1" presStyleIdx="2" presStyleCnt="3"/>
      <dgm:spPr/>
    </dgm:pt>
    <dgm:pt modelId="{A6585B56-CC75-B941-A58C-A6C122095967}" type="pres">
      <dgm:prSet presAssocID="{6E42C6B6-C86D-E54A-8BD2-8B943479325D}" presName="rect3" presStyleLbl="alignAcc1" presStyleIdx="2" presStyleCnt="3"/>
      <dgm:spPr/>
      <dgm:t>
        <a:bodyPr/>
        <a:lstStyle/>
        <a:p>
          <a:endParaRPr lang="en-CA"/>
        </a:p>
      </dgm:t>
    </dgm:pt>
    <dgm:pt modelId="{ABF9B8DE-50CB-E747-98F9-F0C8E0F7D708}" type="pres">
      <dgm:prSet presAssocID="{92C4DED1-F058-254F-AF22-F50EB5A3385E}" presName="rect1ParTx" presStyleLbl="alignAcc1" presStyleIdx="2" presStyleCnt="3">
        <dgm:presLayoutVars>
          <dgm:chMax val="1"/>
          <dgm:bulletEnabled val="1"/>
        </dgm:presLayoutVars>
      </dgm:prSet>
      <dgm:spPr/>
      <dgm:t>
        <a:bodyPr/>
        <a:lstStyle/>
        <a:p>
          <a:endParaRPr lang="en-CA"/>
        </a:p>
      </dgm:t>
    </dgm:pt>
    <dgm:pt modelId="{0780CC75-78CC-0346-A733-BBCA7BEB7E4D}" type="pres">
      <dgm:prSet presAssocID="{92C4DED1-F058-254F-AF22-F50EB5A3385E}" presName="rect1ChTx" presStyleLbl="alignAcc1" presStyleIdx="2" presStyleCnt="3">
        <dgm:presLayoutVars>
          <dgm:bulletEnabled val="1"/>
        </dgm:presLayoutVars>
      </dgm:prSet>
      <dgm:spPr/>
      <dgm:t>
        <a:bodyPr/>
        <a:lstStyle/>
        <a:p>
          <a:endParaRPr lang="en-US"/>
        </a:p>
      </dgm:t>
    </dgm:pt>
    <dgm:pt modelId="{2D78C95D-1758-614B-9BE9-9701DBA1B0F9}" type="pres">
      <dgm:prSet presAssocID="{88E1B6D1-FE97-D54A-B09A-1476C9E39A3F}" presName="rect2ParTx" presStyleLbl="alignAcc1" presStyleIdx="2" presStyleCnt="3">
        <dgm:presLayoutVars>
          <dgm:chMax val="1"/>
          <dgm:bulletEnabled val="1"/>
        </dgm:presLayoutVars>
      </dgm:prSet>
      <dgm:spPr/>
      <dgm:t>
        <a:bodyPr/>
        <a:lstStyle/>
        <a:p>
          <a:endParaRPr lang="en-CA"/>
        </a:p>
      </dgm:t>
    </dgm:pt>
    <dgm:pt modelId="{25631010-2231-CC4B-98E7-38688D31D419}" type="pres">
      <dgm:prSet presAssocID="{88E1B6D1-FE97-D54A-B09A-1476C9E39A3F}" presName="rect2ChTx" presStyleLbl="alignAcc1" presStyleIdx="2" presStyleCnt="3">
        <dgm:presLayoutVars>
          <dgm:bulletEnabled val="1"/>
        </dgm:presLayoutVars>
      </dgm:prSet>
      <dgm:spPr/>
      <dgm:t>
        <a:bodyPr/>
        <a:lstStyle/>
        <a:p>
          <a:endParaRPr lang="en-US"/>
        </a:p>
      </dgm:t>
    </dgm:pt>
    <dgm:pt modelId="{907743E7-8F01-E44D-B8C7-2A58E0263B0D}" type="pres">
      <dgm:prSet presAssocID="{6E42C6B6-C86D-E54A-8BD2-8B943479325D}" presName="rect3ParTx" presStyleLbl="alignAcc1" presStyleIdx="2" presStyleCnt="3">
        <dgm:presLayoutVars>
          <dgm:chMax val="1"/>
          <dgm:bulletEnabled val="1"/>
        </dgm:presLayoutVars>
      </dgm:prSet>
      <dgm:spPr/>
      <dgm:t>
        <a:bodyPr/>
        <a:lstStyle/>
        <a:p>
          <a:endParaRPr lang="en-CA"/>
        </a:p>
      </dgm:t>
    </dgm:pt>
    <dgm:pt modelId="{4C04923D-ECCB-E64B-B2EB-78B702139FE1}" type="pres">
      <dgm:prSet presAssocID="{6E42C6B6-C86D-E54A-8BD2-8B943479325D}" presName="rect3ChTx" presStyleLbl="alignAcc1" presStyleIdx="2" presStyleCnt="3">
        <dgm:presLayoutVars>
          <dgm:bulletEnabled val="1"/>
        </dgm:presLayoutVars>
      </dgm:prSet>
      <dgm:spPr/>
      <dgm:t>
        <a:bodyPr/>
        <a:lstStyle/>
        <a:p>
          <a:endParaRPr lang="en-CA"/>
        </a:p>
      </dgm:t>
    </dgm:pt>
  </dgm:ptLst>
  <dgm:cxnLst>
    <dgm:cxn modelId="{A46100DF-61BC-A043-B89F-BC880BDDEA5C}" type="presOf" srcId="{6E42C6B6-C86D-E54A-8BD2-8B943479325D}" destId="{A6585B56-CC75-B941-A58C-A6C122095967}" srcOrd="0" destOrd="0" presId="urn:microsoft.com/office/officeart/2005/8/layout/target3"/>
    <dgm:cxn modelId="{8819F90A-C448-0345-B2E3-55248E23A868}" type="presOf" srcId="{7B2B2253-1F2E-8948-B92C-FB5120CA7E66}" destId="{4C04923D-ECCB-E64B-B2EB-78B702139FE1}" srcOrd="0" destOrd="0" presId="urn:microsoft.com/office/officeart/2005/8/layout/target3"/>
    <dgm:cxn modelId="{9287CE94-0059-694C-B222-3557556136AB}" srcId="{6E42C6B6-C86D-E54A-8BD2-8B943479325D}" destId="{7B2B2253-1F2E-8948-B92C-FB5120CA7E66}" srcOrd="0" destOrd="0" parTransId="{5988DF80-7807-B64B-9A75-247BFD68CC93}" sibTransId="{B5FCD979-88A9-4540-B189-31B1BED90F9B}"/>
    <dgm:cxn modelId="{DAA55CFD-40A9-0E4A-9766-8E0BBDF834EF}" srcId="{6D7F3CDB-CD8B-0E47-8B41-C5195F28145F}" destId="{88E1B6D1-FE97-D54A-B09A-1476C9E39A3F}" srcOrd="1" destOrd="0" parTransId="{914665BB-B0AB-CE4E-8684-9C4874E4B480}" sibTransId="{AAA11ED5-12C2-5048-92FC-C4F4797D1E39}"/>
    <dgm:cxn modelId="{13C633DC-6846-D54D-8527-2DC490CDEB4F}" srcId="{92C4DED1-F058-254F-AF22-F50EB5A3385E}" destId="{23618111-7C01-4949-B712-01686D6F3A8D}" srcOrd="0" destOrd="0" parTransId="{D293112E-F241-0540-A4D0-E6F90EE04710}" sibTransId="{D824D5D1-BAEB-0641-A2E7-1747D44C2524}"/>
    <dgm:cxn modelId="{2BE3E241-2416-5F46-A420-0070B00E7950}" srcId="{88E1B6D1-FE97-D54A-B09A-1476C9E39A3F}" destId="{60E9AD04-4CBB-1C49-824E-CA5C3B64A91E}" srcOrd="0" destOrd="0" parTransId="{16EEB9F4-60A3-3346-9AED-A0C6CAF90447}" sibTransId="{83628022-DCDD-3A4B-A30D-7F8A68936E0C}"/>
    <dgm:cxn modelId="{DB69BE0B-6A23-0041-B338-8CF0763E0457}" srcId="{92C4DED1-F058-254F-AF22-F50EB5A3385E}" destId="{C5200C0F-77EC-7642-B4EF-921278FAC853}" srcOrd="1" destOrd="0" parTransId="{B25CCDCE-32DA-2D47-B950-97F0A230B9EC}" sibTransId="{F061ABF8-2F6C-B345-9F92-6906E1DE3F80}"/>
    <dgm:cxn modelId="{602DCA6F-82CE-CC4D-8B88-DD202CFD3396}" type="presOf" srcId="{60E9AD04-4CBB-1C49-824E-CA5C3B64A91E}" destId="{25631010-2231-CC4B-98E7-38688D31D419}" srcOrd="0" destOrd="0" presId="urn:microsoft.com/office/officeart/2005/8/layout/target3"/>
    <dgm:cxn modelId="{E2920078-5AE8-A242-864E-C9408EB59B32}" srcId="{6E42C6B6-C86D-E54A-8BD2-8B943479325D}" destId="{5283B52B-59AB-744B-B5E0-AC46CFDBB7B9}" srcOrd="1" destOrd="0" parTransId="{1A6E582D-A6EE-E742-97BC-9981D9F365FA}" sibTransId="{21C57910-DE75-9F49-898D-A9BB754EA484}"/>
    <dgm:cxn modelId="{6FDFE1D5-6041-994B-BEB3-9372D8B8AE3B}" type="presOf" srcId="{88E1B6D1-FE97-D54A-B09A-1476C9E39A3F}" destId="{A06728F4-DE1D-7C48-8E0E-A1918D159549}" srcOrd="0" destOrd="0" presId="urn:microsoft.com/office/officeart/2005/8/layout/target3"/>
    <dgm:cxn modelId="{61E299CA-7B26-2749-A65C-9C187FCE60BC}" type="presOf" srcId="{5283B52B-59AB-744B-B5E0-AC46CFDBB7B9}" destId="{4C04923D-ECCB-E64B-B2EB-78B702139FE1}" srcOrd="0" destOrd="1" presId="urn:microsoft.com/office/officeart/2005/8/layout/target3"/>
    <dgm:cxn modelId="{BE43ADE6-2174-4CAB-8912-BDACEC00CDA3}" type="presOf" srcId="{6D7F3CDB-CD8B-0E47-8B41-C5195F28145F}" destId="{507DECEA-5CF9-4641-BC8F-95B83F05D941}" srcOrd="0" destOrd="0" presId="urn:microsoft.com/office/officeart/2005/8/layout/target3"/>
    <dgm:cxn modelId="{D893986C-7D3F-304F-92FE-F38C8BFA11D4}" srcId="{6D7F3CDB-CD8B-0E47-8B41-C5195F28145F}" destId="{6E42C6B6-C86D-E54A-8BD2-8B943479325D}" srcOrd="2" destOrd="0" parTransId="{12FB04AF-6AAD-7F46-9DAD-E68571484B66}" sibTransId="{35984088-33BD-1B44-8FD6-14BB92C0C56B}"/>
    <dgm:cxn modelId="{24551741-3757-BF49-B349-97DEAB5B7299}" type="presOf" srcId="{00870C1A-8C6D-1548-905B-32B789E0D151}" destId="{25631010-2231-CC4B-98E7-38688D31D419}" srcOrd="0" destOrd="1" presId="urn:microsoft.com/office/officeart/2005/8/layout/target3"/>
    <dgm:cxn modelId="{7C6AC60F-D80A-6440-A845-7BB76192F063}" type="presOf" srcId="{C5200C0F-77EC-7642-B4EF-921278FAC853}" destId="{0780CC75-78CC-0346-A733-BBCA7BEB7E4D}" srcOrd="0" destOrd="1" presId="urn:microsoft.com/office/officeart/2005/8/layout/target3"/>
    <dgm:cxn modelId="{534A580B-3989-634A-A8B0-788373B1735B}" type="presOf" srcId="{92C4DED1-F058-254F-AF22-F50EB5A3385E}" destId="{5E8C0F4F-D66F-8E49-AFD7-45188DA789BE}" srcOrd="0" destOrd="0" presId="urn:microsoft.com/office/officeart/2005/8/layout/target3"/>
    <dgm:cxn modelId="{9BEF9FDF-72E3-2542-8B34-CFEA1D9AC4FD}" srcId="{88E1B6D1-FE97-D54A-B09A-1476C9E39A3F}" destId="{00870C1A-8C6D-1548-905B-32B789E0D151}" srcOrd="1" destOrd="0" parTransId="{C4FE1CE2-3845-D145-B06F-9BE0A17C2648}" sibTransId="{C25C6F39-0478-6B43-8205-12E96CD999F2}"/>
    <dgm:cxn modelId="{BFD1D3F2-1F81-3E4B-8DB7-50E5DD27E213}" type="presOf" srcId="{92C4DED1-F058-254F-AF22-F50EB5A3385E}" destId="{ABF9B8DE-50CB-E747-98F9-F0C8E0F7D708}" srcOrd="1" destOrd="0" presId="urn:microsoft.com/office/officeart/2005/8/layout/target3"/>
    <dgm:cxn modelId="{D98C491E-A08A-574A-8AE3-D20DFFA08DD9}" srcId="{6D7F3CDB-CD8B-0E47-8B41-C5195F28145F}" destId="{92C4DED1-F058-254F-AF22-F50EB5A3385E}" srcOrd="0" destOrd="0" parTransId="{C2BC5E3D-5A39-3745-961A-F8D078D267C9}" sibTransId="{CCA9F864-BBBD-9143-8EA8-5C87C1B90FF4}"/>
    <dgm:cxn modelId="{36546746-37AB-D442-BE94-5B8991B81FAA}" type="presOf" srcId="{88E1B6D1-FE97-D54A-B09A-1476C9E39A3F}" destId="{2D78C95D-1758-614B-9BE9-9701DBA1B0F9}" srcOrd="1" destOrd="0" presId="urn:microsoft.com/office/officeart/2005/8/layout/target3"/>
    <dgm:cxn modelId="{4F23EE95-B2AB-9E44-B019-F821AB8ADAE8}" type="presOf" srcId="{23618111-7C01-4949-B712-01686D6F3A8D}" destId="{0780CC75-78CC-0346-A733-BBCA7BEB7E4D}" srcOrd="0" destOrd="0" presId="urn:microsoft.com/office/officeart/2005/8/layout/target3"/>
    <dgm:cxn modelId="{E62E7F53-2E7E-D244-940B-43FA9050DC5B}" type="presOf" srcId="{6E42C6B6-C86D-E54A-8BD2-8B943479325D}" destId="{907743E7-8F01-E44D-B8C7-2A58E0263B0D}" srcOrd="1" destOrd="0" presId="urn:microsoft.com/office/officeart/2005/8/layout/target3"/>
    <dgm:cxn modelId="{7F1AA823-E549-5446-862A-D893B9AA1CB3}" type="presParOf" srcId="{507DECEA-5CF9-4641-BC8F-95B83F05D941}" destId="{46ED07BD-6D1A-244E-B487-ED6984CBE46F}" srcOrd="0" destOrd="0" presId="urn:microsoft.com/office/officeart/2005/8/layout/target3"/>
    <dgm:cxn modelId="{7B816B12-E493-2A4E-90C8-DAB7ED0C355B}" type="presParOf" srcId="{507DECEA-5CF9-4641-BC8F-95B83F05D941}" destId="{35729FB5-7073-7240-A187-83AE4A9E06D3}" srcOrd="1" destOrd="0" presId="urn:microsoft.com/office/officeart/2005/8/layout/target3"/>
    <dgm:cxn modelId="{ACDCDA21-C329-474B-9549-DF9ECC880000}" type="presParOf" srcId="{507DECEA-5CF9-4641-BC8F-95B83F05D941}" destId="{5E8C0F4F-D66F-8E49-AFD7-45188DA789BE}" srcOrd="2" destOrd="0" presId="urn:microsoft.com/office/officeart/2005/8/layout/target3"/>
    <dgm:cxn modelId="{CA78BAF6-251D-B244-8A51-6231B133F7E5}" type="presParOf" srcId="{507DECEA-5CF9-4641-BC8F-95B83F05D941}" destId="{45043D6D-C67F-6E43-A5C0-D90F94735325}" srcOrd="3" destOrd="0" presId="urn:microsoft.com/office/officeart/2005/8/layout/target3"/>
    <dgm:cxn modelId="{96664C6D-D793-4D47-B04C-7528159EC544}" type="presParOf" srcId="{507DECEA-5CF9-4641-BC8F-95B83F05D941}" destId="{4E15CB52-0AD3-3A41-86B0-C456A4C12914}" srcOrd="4" destOrd="0" presId="urn:microsoft.com/office/officeart/2005/8/layout/target3"/>
    <dgm:cxn modelId="{F0D209EE-A1F7-5B4A-B74E-6581643E343C}" type="presParOf" srcId="{507DECEA-5CF9-4641-BC8F-95B83F05D941}" destId="{A06728F4-DE1D-7C48-8E0E-A1918D159549}" srcOrd="5" destOrd="0" presId="urn:microsoft.com/office/officeart/2005/8/layout/target3"/>
    <dgm:cxn modelId="{4FD8CA54-3569-6E47-870D-16E84A9B84DA}" type="presParOf" srcId="{507DECEA-5CF9-4641-BC8F-95B83F05D941}" destId="{9319A481-6556-304F-AB70-1628667C7541}" srcOrd="6" destOrd="0" presId="urn:microsoft.com/office/officeart/2005/8/layout/target3"/>
    <dgm:cxn modelId="{4D10F086-52A8-B24B-A58A-86953F43FDD5}" type="presParOf" srcId="{507DECEA-5CF9-4641-BC8F-95B83F05D941}" destId="{1E6CAAA8-7D7D-3746-B4AC-BAC4B6510E66}" srcOrd="7" destOrd="0" presId="urn:microsoft.com/office/officeart/2005/8/layout/target3"/>
    <dgm:cxn modelId="{8E9F5A1B-7312-144B-B1EB-0F03F13320C2}" type="presParOf" srcId="{507DECEA-5CF9-4641-BC8F-95B83F05D941}" destId="{A6585B56-CC75-B941-A58C-A6C122095967}" srcOrd="8" destOrd="0" presId="urn:microsoft.com/office/officeart/2005/8/layout/target3"/>
    <dgm:cxn modelId="{84EF290F-9E28-B54F-85E5-5011D3ADB5DB}" type="presParOf" srcId="{507DECEA-5CF9-4641-BC8F-95B83F05D941}" destId="{ABF9B8DE-50CB-E747-98F9-F0C8E0F7D708}" srcOrd="9" destOrd="0" presId="urn:microsoft.com/office/officeart/2005/8/layout/target3"/>
    <dgm:cxn modelId="{1BB61A1A-7FB5-9047-8932-1EAD505573BF}" type="presParOf" srcId="{507DECEA-5CF9-4641-BC8F-95B83F05D941}" destId="{0780CC75-78CC-0346-A733-BBCA7BEB7E4D}" srcOrd="10" destOrd="0" presId="urn:microsoft.com/office/officeart/2005/8/layout/target3"/>
    <dgm:cxn modelId="{AAF7B8EF-EDB2-5F4A-8CED-2DEA9209C96D}" type="presParOf" srcId="{507DECEA-5CF9-4641-BC8F-95B83F05D941}" destId="{2D78C95D-1758-614B-9BE9-9701DBA1B0F9}" srcOrd="11" destOrd="0" presId="urn:microsoft.com/office/officeart/2005/8/layout/target3"/>
    <dgm:cxn modelId="{9E51759D-444A-E042-A695-3BB97E6C6E24}" type="presParOf" srcId="{507DECEA-5CF9-4641-BC8F-95B83F05D941}" destId="{25631010-2231-CC4B-98E7-38688D31D419}" srcOrd="12" destOrd="0" presId="urn:microsoft.com/office/officeart/2005/8/layout/target3"/>
    <dgm:cxn modelId="{4F79278C-F22B-4A49-838E-3A6AB44D5066}" type="presParOf" srcId="{507DECEA-5CF9-4641-BC8F-95B83F05D941}" destId="{907743E7-8F01-E44D-B8C7-2A58E0263B0D}" srcOrd="13" destOrd="0" presId="urn:microsoft.com/office/officeart/2005/8/layout/target3"/>
    <dgm:cxn modelId="{4341A448-AFCE-2245-999F-A998F495D8BA}" type="presParOf" srcId="{507DECEA-5CF9-4641-BC8F-95B83F05D941}" destId="{4C04923D-ECCB-E64B-B2EB-78B702139FE1}"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ED07BD-6D1A-244E-B487-ED6984CBE46F}">
      <dsp:nvSpPr>
        <dsp:cNvPr id="0" name=""/>
        <dsp:cNvSpPr/>
      </dsp:nvSpPr>
      <dsp:spPr>
        <a:xfrm>
          <a:off x="0" y="0"/>
          <a:ext cx="3240359" cy="3240359"/>
        </a:xfrm>
        <a:prstGeom prst="pie">
          <a:avLst>
            <a:gd name="adj1" fmla="val 5400000"/>
            <a:gd name="adj2" fmla="val 1620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5E8C0F4F-D66F-8E49-AFD7-45188DA789BE}">
      <dsp:nvSpPr>
        <dsp:cNvPr id="0" name=""/>
        <dsp:cNvSpPr/>
      </dsp:nvSpPr>
      <dsp:spPr>
        <a:xfrm>
          <a:off x="1620179" y="0"/>
          <a:ext cx="6732748" cy="3240359"/>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Youth</a:t>
          </a:r>
        </a:p>
        <a:p>
          <a:pPr lvl="0" algn="ctr" defTabSz="1022350">
            <a:lnSpc>
              <a:spcPct val="90000"/>
            </a:lnSpc>
            <a:spcBef>
              <a:spcPct val="0"/>
            </a:spcBef>
            <a:spcAft>
              <a:spcPct val="35000"/>
            </a:spcAft>
          </a:pPr>
          <a:r>
            <a:rPr lang="en-US" sz="2300" kern="1200" dirty="0" smtClean="0"/>
            <a:t>(15-29)</a:t>
          </a:r>
          <a:endParaRPr lang="en-US" sz="2300" kern="1200" dirty="0"/>
        </a:p>
      </dsp:txBody>
      <dsp:txXfrm>
        <a:off x="1620179" y="0"/>
        <a:ext cx="3366374" cy="972110"/>
      </dsp:txXfrm>
    </dsp:sp>
    <dsp:sp modelId="{4E15CB52-0AD3-3A41-86B0-C456A4C12914}">
      <dsp:nvSpPr>
        <dsp:cNvPr id="0" name=""/>
        <dsp:cNvSpPr/>
      </dsp:nvSpPr>
      <dsp:spPr>
        <a:xfrm>
          <a:off x="567064" y="972110"/>
          <a:ext cx="2106231" cy="2051385"/>
        </a:xfrm>
        <a:prstGeom prst="pie">
          <a:avLst>
            <a:gd name="adj1" fmla="val 5400000"/>
            <a:gd name="adj2" fmla="val 1620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06728F4-DE1D-7C48-8E0E-A1918D159549}">
      <dsp:nvSpPr>
        <dsp:cNvPr id="0" name=""/>
        <dsp:cNvSpPr/>
      </dsp:nvSpPr>
      <dsp:spPr>
        <a:xfrm>
          <a:off x="1620179" y="975838"/>
          <a:ext cx="6732748" cy="2059852"/>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Women</a:t>
          </a:r>
          <a:endParaRPr lang="en-US" sz="2300" kern="1200" dirty="0"/>
        </a:p>
      </dsp:txBody>
      <dsp:txXfrm>
        <a:off x="1620179" y="975838"/>
        <a:ext cx="3366374" cy="950701"/>
      </dsp:txXfrm>
    </dsp:sp>
    <dsp:sp modelId="{1E6CAAA8-7D7D-3746-B4AC-BAC4B6510E66}">
      <dsp:nvSpPr>
        <dsp:cNvPr id="0" name=""/>
        <dsp:cNvSpPr/>
      </dsp:nvSpPr>
      <dsp:spPr>
        <a:xfrm>
          <a:off x="1134126" y="1944216"/>
          <a:ext cx="972107" cy="972107"/>
        </a:xfrm>
        <a:prstGeom prst="pie">
          <a:avLst>
            <a:gd name="adj1" fmla="val 5400000"/>
            <a:gd name="adj2" fmla="val 1620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6585B56-CC75-B941-A58C-A6C122095967}">
      <dsp:nvSpPr>
        <dsp:cNvPr id="0" name=""/>
        <dsp:cNvSpPr/>
      </dsp:nvSpPr>
      <dsp:spPr>
        <a:xfrm>
          <a:off x="1620179" y="1944216"/>
          <a:ext cx="6732748" cy="972107"/>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Injection Drug Use</a:t>
          </a:r>
          <a:endParaRPr lang="en-US" sz="2300" kern="1200" dirty="0"/>
        </a:p>
      </dsp:txBody>
      <dsp:txXfrm>
        <a:off x="1620179" y="1944216"/>
        <a:ext cx="3366374" cy="972107"/>
      </dsp:txXfrm>
    </dsp:sp>
    <dsp:sp modelId="{0780CC75-78CC-0346-A733-BBCA7BEB7E4D}">
      <dsp:nvSpPr>
        <dsp:cNvPr id="0" name=""/>
        <dsp:cNvSpPr/>
      </dsp:nvSpPr>
      <dsp:spPr>
        <a:xfrm>
          <a:off x="4986554" y="0"/>
          <a:ext cx="3366374" cy="972110"/>
        </a:xfrm>
        <a:prstGeom prst="rect">
          <a:avLst/>
        </a:prstGeom>
        <a:noFill/>
        <a:ln w="635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32.6% (Aboriginal)</a:t>
          </a:r>
          <a:endParaRPr lang="en-US" sz="2400" kern="1200" dirty="0"/>
        </a:p>
        <a:p>
          <a:pPr marL="228600" lvl="1" indent="-228600" algn="l" defTabSz="1066800">
            <a:lnSpc>
              <a:spcPct val="90000"/>
            </a:lnSpc>
            <a:spcBef>
              <a:spcPct val="0"/>
            </a:spcBef>
            <a:spcAft>
              <a:spcPct val="15000"/>
            </a:spcAft>
            <a:buChar char="••"/>
          </a:pPr>
          <a:r>
            <a:rPr lang="en-US" sz="2400" kern="1200" dirty="0" smtClean="0"/>
            <a:t>20.5% (non-Aboriginal)</a:t>
          </a:r>
          <a:endParaRPr lang="en-US" sz="2400" kern="1200" dirty="0"/>
        </a:p>
      </dsp:txBody>
      <dsp:txXfrm>
        <a:off x="4986554" y="0"/>
        <a:ext cx="3366374" cy="972110"/>
      </dsp:txXfrm>
    </dsp:sp>
    <dsp:sp modelId="{25631010-2231-CC4B-98E7-38688D31D419}">
      <dsp:nvSpPr>
        <dsp:cNvPr id="0" name=""/>
        <dsp:cNvSpPr/>
      </dsp:nvSpPr>
      <dsp:spPr>
        <a:xfrm>
          <a:off x="4986554" y="972110"/>
          <a:ext cx="3366374" cy="972106"/>
        </a:xfrm>
        <a:prstGeom prst="rect">
          <a:avLst/>
        </a:prstGeom>
        <a:noFill/>
        <a:ln w="635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48.8% (Aboriginal)</a:t>
          </a:r>
          <a:endParaRPr lang="en-US" sz="2400" kern="1200" dirty="0"/>
        </a:p>
        <a:p>
          <a:pPr marL="228600" lvl="1" indent="-228600" algn="l" defTabSz="1066800">
            <a:lnSpc>
              <a:spcPct val="90000"/>
            </a:lnSpc>
            <a:spcBef>
              <a:spcPct val="0"/>
            </a:spcBef>
            <a:spcAft>
              <a:spcPct val="15000"/>
            </a:spcAft>
            <a:buChar char="••"/>
          </a:pPr>
          <a:r>
            <a:rPr lang="en-US" sz="2400" kern="1200" dirty="0" smtClean="0"/>
            <a:t>20.6% (non-Aboriginal)</a:t>
          </a:r>
          <a:endParaRPr lang="en-US" sz="2400" kern="1200" dirty="0"/>
        </a:p>
      </dsp:txBody>
      <dsp:txXfrm>
        <a:off x="4986554" y="972110"/>
        <a:ext cx="3366374" cy="972106"/>
      </dsp:txXfrm>
    </dsp:sp>
    <dsp:sp modelId="{4C04923D-ECCB-E64B-B2EB-78B702139FE1}">
      <dsp:nvSpPr>
        <dsp:cNvPr id="0" name=""/>
        <dsp:cNvSpPr/>
      </dsp:nvSpPr>
      <dsp:spPr>
        <a:xfrm>
          <a:off x="4986554" y="1944216"/>
          <a:ext cx="3366374" cy="972107"/>
        </a:xfrm>
        <a:prstGeom prst="rect">
          <a:avLst/>
        </a:prstGeom>
        <a:noFill/>
        <a:ln w="635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66% (Aboriginal)</a:t>
          </a:r>
          <a:endParaRPr lang="en-US" sz="2400" kern="1200" dirty="0"/>
        </a:p>
        <a:p>
          <a:pPr marL="228600" lvl="1" indent="-228600" algn="l" defTabSz="1066800">
            <a:lnSpc>
              <a:spcPct val="90000"/>
            </a:lnSpc>
            <a:spcBef>
              <a:spcPct val="0"/>
            </a:spcBef>
            <a:spcAft>
              <a:spcPct val="15000"/>
            </a:spcAft>
            <a:buChar char="••"/>
          </a:pPr>
          <a:r>
            <a:rPr lang="en-US" sz="2400" kern="1200" dirty="0" smtClean="0"/>
            <a:t>17% (non-Aboriginal)</a:t>
          </a:r>
          <a:endParaRPr lang="en-US" sz="2400" kern="1200" dirty="0"/>
        </a:p>
      </dsp:txBody>
      <dsp:txXfrm>
        <a:off x="4986554" y="1944216"/>
        <a:ext cx="3366374" cy="9721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39D38F-6B62-40BC-B0E1-88960A9E7DA0}" type="datetimeFigureOut">
              <a:rPr lang="en-CA" smtClean="0"/>
              <a:pPr/>
              <a:t>04/02/2014</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468B2D-DADE-4798-926C-7AA331572DDA}" type="slidenum">
              <a:rPr lang="en-CA" smtClean="0"/>
              <a:pPr/>
              <a:t>‹#›</a:t>
            </a:fld>
            <a:endParaRPr lang="en-CA"/>
          </a:p>
        </p:txBody>
      </p:sp>
    </p:spTree>
    <p:extLst>
      <p:ext uri="{BB962C8B-B14F-4D97-AF65-F5344CB8AC3E}">
        <p14:creationId xmlns:p14="http://schemas.microsoft.com/office/powerpoint/2010/main" xmlns="" val="2489896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3DD98-F036-4C1A-A72C-EAC835BA948E}" type="datetimeFigureOut">
              <a:rPr lang="en-CA" smtClean="0"/>
              <a:pPr/>
              <a:t>04/02/2014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2FE213-EB50-4E97-8DEE-E32B380A3E0F}" type="slidenum">
              <a:rPr lang="en-CA" smtClean="0"/>
              <a:pPr/>
              <a:t>‹#›</a:t>
            </a:fld>
            <a:endParaRPr lang="en-CA"/>
          </a:p>
        </p:txBody>
      </p:sp>
    </p:spTree>
    <p:extLst>
      <p:ext uri="{BB962C8B-B14F-4D97-AF65-F5344CB8AC3E}">
        <p14:creationId xmlns:p14="http://schemas.microsoft.com/office/powerpoint/2010/main" xmlns="" val="311676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2</a:t>
            </a:fld>
            <a:endParaRPr lang="en-CA"/>
          </a:p>
        </p:txBody>
      </p:sp>
    </p:spTree>
    <p:extLst>
      <p:ext uri="{BB962C8B-B14F-4D97-AF65-F5344CB8AC3E}">
        <p14:creationId xmlns:p14="http://schemas.microsoft.com/office/powerpoint/2010/main" xmlns="" val="32630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smtClean="0"/>
          </a:p>
        </p:txBody>
      </p:sp>
      <p:sp>
        <p:nvSpPr>
          <p:cNvPr id="4" name="Slide Number Placeholder 3"/>
          <p:cNvSpPr>
            <a:spLocks noGrp="1"/>
          </p:cNvSpPr>
          <p:nvPr>
            <p:ph type="sldNum" sz="quarter" idx="5"/>
          </p:nvPr>
        </p:nvSpPr>
        <p:spPr/>
        <p:txBody>
          <a:bodyPr/>
          <a:lstStyle/>
          <a:p>
            <a:pPr>
              <a:defRPr/>
            </a:pPr>
            <a:fld id="{B2386452-6A63-41F5-85CA-C8366621016E}" type="slidenum">
              <a:rPr lang="en-CA" smtClean="0">
                <a:solidFill>
                  <a:prstClr val="black"/>
                </a:solidFill>
              </a:rPr>
              <a:pPr>
                <a:defRPr/>
              </a:pPr>
              <a:t>14</a:t>
            </a:fld>
            <a:endParaRPr lang="en-CA">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15</a:t>
            </a:fld>
            <a:endParaRPr lang="en-CA"/>
          </a:p>
        </p:txBody>
      </p:sp>
    </p:spTree>
    <p:extLst>
      <p:ext uri="{BB962C8B-B14F-4D97-AF65-F5344CB8AC3E}">
        <p14:creationId xmlns:p14="http://schemas.microsoft.com/office/powerpoint/2010/main" xmlns="" val="411025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16</a:t>
            </a:fld>
            <a:endParaRPr lang="en-CA"/>
          </a:p>
        </p:txBody>
      </p:sp>
    </p:spTree>
    <p:extLst>
      <p:ext uri="{BB962C8B-B14F-4D97-AF65-F5344CB8AC3E}">
        <p14:creationId xmlns:p14="http://schemas.microsoft.com/office/powerpoint/2010/main" xmlns="" val="107726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17</a:t>
            </a:fld>
            <a:endParaRPr lang="en-CA"/>
          </a:p>
        </p:txBody>
      </p:sp>
    </p:spTree>
    <p:extLst>
      <p:ext uri="{BB962C8B-B14F-4D97-AF65-F5344CB8AC3E}">
        <p14:creationId xmlns:p14="http://schemas.microsoft.com/office/powerpoint/2010/main" xmlns="" val="264120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7CAB09-11AE-4C6E-99E4-9912582AE4E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194124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19</a:t>
            </a:fld>
            <a:endParaRPr lang="en-CA"/>
          </a:p>
        </p:txBody>
      </p:sp>
    </p:spTree>
    <p:extLst>
      <p:ext uri="{BB962C8B-B14F-4D97-AF65-F5344CB8AC3E}">
        <p14:creationId xmlns:p14="http://schemas.microsoft.com/office/powerpoint/2010/main" xmlns="" val="133323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20</a:t>
            </a:fld>
            <a:endParaRPr lang="en-CA"/>
          </a:p>
        </p:txBody>
      </p:sp>
    </p:spTree>
    <p:extLst>
      <p:ext uri="{BB962C8B-B14F-4D97-AF65-F5344CB8AC3E}">
        <p14:creationId xmlns:p14="http://schemas.microsoft.com/office/powerpoint/2010/main" xmlns="" val="73592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21</a:t>
            </a:fld>
            <a:endParaRPr lang="en-CA"/>
          </a:p>
        </p:txBody>
      </p:sp>
    </p:spTree>
    <p:extLst>
      <p:ext uri="{BB962C8B-B14F-4D97-AF65-F5344CB8AC3E}">
        <p14:creationId xmlns:p14="http://schemas.microsoft.com/office/powerpoint/2010/main" xmlns="" val="172844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23</a:t>
            </a:fld>
            <a:endParaRPr lang="en-CA"/>
          </a:p>
        </p:txBody>
      </p:sp>
    </p:spTree>
    <p:extLst>
      <p:ext uri="{BB962C8B-B14F-4D97-AF65-F5344CB8AC3E}">
        <p14:creationId xmlns:p14="http://schemas.microsoft.com/office/powerpoint/2010/main" xmlns="" val="232796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7CAB09-11AE-4C6E-99E4-9912582AE4E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94048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3</a:t>
            </a:fld>
            <a:endParaRPr lang="en-CA"/>
          </a:p>
        </p:txBody>
      </p:sp>
    </p:spTree>
    <p:extLst>
      <p:ext uri="{BB962C8B-B14F-4D97-AF65-F5344CB8AC3E}">
        <p14:creationId xmlns:p14="http://schemas.microsoft.com/office/powerpoint/2010/main" xmlns="" val="196366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7CAB09-11AE-4C6E-99E4-9912582AE4E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xmlns="" val="66144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7CAB09-11AE-4C6E-99E4-9912582AE4E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313881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7CAB09-11AE-4C6E-99E4-9912582AE4E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2626867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Highlighted quotations were then mapped onto the medicine wheel.  In analyzing the quotations, team members considered how the quotations fit onto and traversed the various components of the medicine wheel.  This process involved reflecting on the content of the quotations, the relation of this content to our study question, and the relationships between various quotations.  As in the highlighting of quotations, mapped quotations were reviewed and verified by a second team member. </a:t>
            </a:r>
            <a:endParaRPr lang="en-CA" dirty="0"/>
          </a:p>
        </p:txBody>
      </p:sp>
      <p:sp>
        <p:nvSpPr>
          <p:cNvPr id="4" name="Slide Number Placeholder 3"/>
          <p:cNvSpPr>
            <a:spLocks noGrp="1"/>
          </p:cNvSpPr>
          <p:nvPr>
            <p:ph type="sldNum" sz="quarter" idx="10"/>
          </p:nvPr>
        </p:nvSpPr>
        <p:spPr/>
        <p:txBody>
          <a:bodyPr/>
          <a:lstStyle/>
          <a:p>
            <a:fld id="{322FE213-EB50-4E97-8DEE-E32B380A3E0F}" type="slidenum">
              <a:rPr lang="en-CA" smtClean="0"/>
              <a:pPr/>
              <a:t>28</a:t>
            </a:fld>
            <a:endParaRPr lang="en-CA"/>
          </a:p>
        </p:txBody>
      </p:sp>
    </p:spTree>
    <p:extLst>
      <p:ext uri="{BB962C8B-B14F-4D97-AF65-F5344CB8AC3E}">
        <p14:creationId xmlns:p14="http://schemas.microsoft.com/office/powerpoint/2010/main" xmlns="" val="4116084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Relationships were identified by identifying how codes related to one another, how they related to and across quadrants of the medicine wheel, and the intersections of these codes and their locations across the medicine wheel.  Identification was inspired either by analyzing the meanings of codes and their relationships to the medicine wheel, or by specific quotations that were earmarked as highly pertinent to our study. </a:t>
            </a:r>
            <a:endParaRPr lang="en-CA" dirty="0"/>
          </a:p>
        </p:txBody>
      </p:sp>
      <p:sp>
        <p:nvSpPr>
          <p:cNvPr id="4" name="Slide Number Placeholder 3"/>
          <p:cNvSpPr>
            <a:spLocks noGrp="1"/>
          </p:cNvSpPr>
          <p:nvPr>
            <p:ph type="sldNum" sz="quarter" idx="10"/>
          </p:nvPr>
        </p:nvSpPr>
        <p:spPr/>
        <p:txBody>
          <a:bodyPr/>
          <a:lstStyle/>
          <a:p>
            <a:fld id="{322FE213-EB50-4E97-8DEE-E32B380A3E0F}" type="slidenum">
              <a:rPr lang="en-CA" smtClean="0"/>
              <a:pPr/>
              <a:t>32</a:t>
            </a:fld>
            <a:endParaRPr lang="en-CA"/>
          </a:p>
        </p:txBody>
      </p:sp>
    </p:spTree>
    <p:extLst>
      <p:ext uri="{BB962C8B-B14F-4D97-AF65-F5344CB8AC3E}">
        <p14:creationId xmlns:p14="http://schemas.microsoft.com/office/powerpoint/2010/main" xmlns="" val="476520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35</a:t>
            </a:fld>
            <a:endParaRPr lang="en-CA"/>
          </a:p>
        </p:txBody>
      </p:sp>
    </p:spTree>
    <p:extLst>
      <p:ext uri="{BB962C8B-B14F-4D97-AF65-F5344CB8AC3E}">
        <p14:creationId xmlns:p14="http://schemas.microsoft.com/office/powerpoint/2010/main" xmlns="" val="991272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36</a:t>
            </a:fld>
            <a:endParaRPr lang="en-CA"/>
          </a:p>
        </p:txBody>
      </p:sp>
    </p:spTree>
    <p:extLst>
      <p:ext uri="{BB962C8B-B14F-4D97-AF65-F5344CB8AC3E}">
        <p14:creationId xmlns:p14="http://schemas.microsoft.com/office/powerpoint/2010/main" xmlns="" val="385570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37</a:t>
            </a:fld>
            <a:endParaRPr lang="en-CA"/>
          </a:p>
        </p:txBody>
      </p:sp>
    </p:spTree>
    <p:extLst>
      <p:ext uri="{BB962C8B-B14F-4D97-AF65-F5344CB8AC3E}">
        <p14:creationId xmlns:p14="http://schemas.microsoft.com/office/powerpoint/2010/main" xmlns="" val="214987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38</a:t>
            </a:fld>
            <a:endParaRPr lang="en-CA"/>
          </a:p>
        </p:txBody>
      </p:sp>
    </p:spTree>
    <p:extLst>
      <p:ext uri="{BB962C8B-B14F-4D97-AF65-F5344CB8AC3E}">
        <p14:creationId xmlns:p14="http://schemas.microsoft.com/office/powerpoint/2010/main" xmlns="" val="2149879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2FE213-EB50-4E97-8DEE-E32B380A3E0F}" type="slidenum">
              <a:rPr lang="en-CA" smtClean="0"/>
              <a:pPr/>
              <a:t>40</a:t>
            </a:fld>
            <a:endParaRPr lang="en-CA"/>
          </a:p>
        </p:txBody>
      </p:sp>
    </p:spTree>
    <p:extLst>
      <p:ext uri="{BB962C8B-B14F-4D97-AF65-F5344CB8AC3E}">
        <p14:creationId xmlns:p14="http://schemas.microsoft.com/office/powerpoint/2010/main" xmlns="" val="13894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CA" dirty="0"/>
          </a:p>
        </p:txBody>
      </p:sp>
      <p:sp>
        <p:nvSpPr>
          <p:cNvPr id="4" name="Slide Number Placeholder 3"/>
          <p:cNvSpPr>
            <a:spLocks noGrp="1"/>
          </p:cNvSpPr>
          <p:nvPr>
            <p:ph type="sldNum" sz="quarter" idx="10"/>
          </p:nvPr>
        </p:nvSpPr>
        <p:spPr/>
        <p:txBody>
          <a:bodyPr/>
          <a:lstStyle/>
          <a:p>
            <a:fld id="{9F86E2A1-92F0-4C55-80FA-916A919A0AB4}" type="slidenum">
              <a:rPr lang="en-CA" smtClean="0"/>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41</a:t>
            </a:fld>
            <a:endParaRPr lang="en-CA"/>
          </a:p>
        </p:txBody>
      </p:sp>
    </p:spTree>
    <p:extLst>
      <p:ext uri="{BB962C8B-B14F-4D97-AF65-F5344CB8AC3E}">
        <p14:creationId xmlns:p14="http://schemas.microsoft.com/office/powerpoint/2010/main" xmlns="" val="13976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CA" dirty="0"/>
          </a:p>
        </p:txBody>
      </p:sp>
      <p:sp>
        <p:nvSpPr>
          <p:cNvPr id="4" name="Slide Number Placeholder 3"/>
          <p:cNvSpPr>
            <a:spLocks noGrp="1"/>
          </p:cNvSpPr>
          <p:nvPr>
            <p:ph type="sldNum" sz="quarter" idx="10"/>
          </p:nvPr>
        </p:nvSpPr>
        <p:spPr/>
        <p:txBody>
          <a:bodyPr/>
          <a:lstStyle/>
          <a:p>
            <a:fld id="{9F86E2A1-92F0-4C55-80FA-916A919A0AB4}"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6</a:t>
            </a:fld>
            <a:endParaRPr lang="en-CA"/>
          </a:p>
        </p:txBody>
      </p:sp>
    </p:spTree>
    <p:extLst>
      <p:ext uri="{BB962C8B-B14F-4D97-AF65-F5344CB8AC3E}">
        <p14:creationId xmlns:p14="http://schemas.microsoft.com/office/powerpoint/2010/main" xmlns="" val="207628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7</a:t>
            </a:fld>
            <a:endParaRPr lang="en-CA"/>
          </a:p>
        </p:txBody>
      </p:sp>
    </p:spTree>
    <p:extLst>
      <p:ext uri="{BB962C8B-B14F-4D97-AF65-F5344CB8AC3E}">
        <p14:creationId xmlns:p14="http://schemas.microsoft.com/office/powerpoint/2010/main" xmlns="" val="73081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8</a:t>
            </a:fld>
            <a:endParaRPr lang="en-CA"/>
          </a:p>
        </p:txBody>
      </p:sp>
    </p:spTree>
    <p:extLst>
      <p:ext uri="{BB962C8B-B14F-4D97-AF65-F5344CB8AC3E}">
        <p14:creationId xmlns:p14="http://schemas.microsoft.com/office/powerpoint/2010/main" xmlns="" val="118894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9</a:t>
            </a:fld>
            <a:endParaRPr lang="en-CA"/>
          </a:p>
        </p:txBody>
      </p:sp>
    </p:spTree>
    <p:extLst>
      <p:ext uri="{BB962C8B-B14F-4D97-AF65-F5344CB8AC3E}">
        <p14:creationId xmlns:p14="http://schemas.microsoft.com/office/powerpoint/2010/main" xmlns="" val="248282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22FE213-EB50-4E97-8DEE-E32B380A3E0F}" type="slidenum">
              <a:rPr lang="en-CA" smtClean="0"/>
              <a:pPr/>
              <a:t>10</a:t>
            </a:fld>
            <a:endParaRPr lang="en-CA"/>
          </a:p>
        </p:txBody>
      </p:sp>
    </p:spTree>
    <p:extLst>
      <p:ext uri="{BB962C8B-B14F-4D97-AF65-F5344CB8AC3E}">
        <p14:creationId xmlns:p14="http://schemas.microsoft.com/office/powerpoint/2010/main" xmlns="" val="354135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2A8751-7627-4D7C-8FB2-0E2FD5009612}" type="slidenum">
              <a:rPr lang="en-CA" smtClean="0"/>
              <a:pPr/>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solidFill>
                  <a:prstClr val="white">
                    <a:tint val="95000"/>
                  </a:prstClr>
                </a:solidFill>
              </a:rPr>
              <a:pPr/>
              <a:t>04/02/2014</a:t>
            </a:fld>
            <a:endParaRPr lang="en-CA">
              <a:solidFill>
                <a:prstClr val="white">
                  <a:tint val="95000"/>
                </a:prstClr>
              </a:solidFill>
            </a:endParaRPr>
          </a:p>
        </p:txBody>
      </p:sp>
      <p:sp>
        <p:nvSpPr>
          <p:cNvPr id="5" name="Footer Placeholder 4"/>
          <p:cNvSpPr>
            <a:spLocks noGrp="1"/>
          </p:cNvSpPr>
          <p:nvPr>
            <p:ph type="ftr" sz="quarter" idx="11"/>
          </p:nvPr>
        </p:nvSpPr>
        <p:spPr/>
        <p:txBody>
          <a:bodyPr/>
          <a:lstStyle/>
          <a:p>
            <a:endParaRPr lang="en-CA">
              <a:solidFill>
                <a:prstClr val="white">
                  <a:tint val="95000"/>
                </a:prstClr>
              </a:solidFill>
            </a:endParaRPr>
          </a:p>
        </p:txBody>
      </p:sp>
      <p:sp>
        <p:nvSpPr>
          <p:cNvPr id="6" name="Slide Number Placeholder 5"/>
          <p:cNvSpPr>
            <a:spLocks noGrp="1"/>
          </p:cNvSpPr>
          <p:nvPr>
            <p:ph type="sldNum" sz="quarter" idx="12"/>
          </p:nvPr>
        </p:nvSpPr>
        <p:spPr/>
        <p:txBody>
          <a:bodyPr/>
          <a:lstStyle/>
          <a:p>
            <a:fld id="{BA2A8751-7627-4D7C-8FB2-0E2FD5009612}" type="slidenum">
              <a:rPr lang="en-CA" smtClean="0">
                <a:solidFill>
                  <a:prstClr val="white">
                    <a:tint val="95000"/>
                  </a:prstClr>
                </a:solidFill>
              </a:rPr>
              <a:pPr/>
              <a:t>‹#›</a:t>
            </a:fld>
            <a:endParaRPr lang="en-CA">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xmlns="" val="93328506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5" name="Footer Placeholder 4"/>
          <p:cNvSpPr>
            <a:spLocks noGrp="1"/>
          </p:cNvSpPr>
          <p:nvPr>
            <p:ph type="ftr" sz="quarter" idx="11"/>
          </p:nvPr>
        </p:nvSpPr>
        <p:spPr/>
        <p:txBody>
          <a:bodyPr/>
          <a:lstStyle/>
          <a:p>
            <a:endParaRPr lang="en-CA">
              <a:solidFill>
                <a:prstClr val="black">
                  <a:tint val="95000"/>
                </a:prstClr>
              </a:solidFill>
            </a:endParaRPr>
          </a:p>
        </p:txBody>
      </p:sp>
      <p:sp>
        <p:nvSpPr>
          <p:cNvPr id="6" name="Slide Number Placeholder 5"/>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92033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1D3290-C463-4526-AB40-4001F22D3075}" type="datetimeFigureOut">
              <a:rPr lang="en-CA" smtClean="0">
                <a:solidFill>
                  <a:prstClr val="white">
                    <a:tint val="95000"/>
                  </a:prstClr>
                </a:solidFill>
              </a:rPr>
              <a:pPr/>
              <a:t>04/02/2014</a:t>
            </a:fld>
            <a:endParaRPr lang="en-CA">
              <a:solidFill>
                <a:prstClr val="white">
                  <a:tint val="95000"/>
                </a:prstClr>
              </a:solidFill>
            </a:endParaRPr>
          </a:p>
        </p:txBody>
      </p:sp>
      <p:sp>
        <p:nvSpPr>
          <p:cNvPr id="5" name="Footer Placeholder 4"/>
          <p:cNvSpPr>
            <a:spLocks noGrp="1"/>
          </p:cNvSpPr>
          <p:nvPr>
            <p:ph type="ftr" sz="quarter" idx="11"/>
          </p:nvPr>
        </p:nvSpPr>
        <p:spPr/>
        <p:txBody>
          <a:bodyPr/>
          <a:lstStyle/>
          <a:p>
            <a:endParaRPr lang="en-CA">
              <a:solidFill>
                <a:prstClr val="white">
                  <a:tint val="95000"/>
                </a:prstClr>
              </a:solidFill>
            </a:endParaRPr>
          </a:p>
        </p:txBody>
      </p:sp>
      <p:sp>
        <p:nvSpPr>
          <p:cNvPr id="6" name="Slide Number Placeholder 5"/>
          <p:cNvSpPr>
            <a:spLocks noGrp="1"/>
          </p:cNvSpPr>
          <p:nvPr>
            <p:ph type="sldNum" sz="quarter" idx="12"/>
          </p:nvPr>
        </p:nvSpPr>
        <p:spPr/>
        <p:txBody>
          <a:bodyPr/>
          <a:lstStyle/>
          <a:p>
            <a:fld id="{BA2A8751-7627-4D7C-8FB2-0E2FD5009612}" type="slidenum">
              <a:rPr lang="en-CA" smtClean="0">
                <a:solidFill>
                  <a:prstClr val="white">
                    <a:tint val="95000"/>
                  </a:prstClr>
                </a:solidFill>
              </a:rPr>
              <a:pPr/>
              <a:t>‹#›</a:t>
            </a:fld>
            <a:endParaRPr lang="en-CA">
              <a:solidFill>
                <a:prstClr val="white">
                  <a:tint val="95000"/>
                </a:prstClr>
              </a:solidFill>
            </a:endParaRPr>
          </a:p>
        </p:txBody>
      </p:sp>
    </p:spTree>
    <p:extLst>
      <p:ext uri="{BB962C8B-B14F-4D97-AF65-F5344CB8AC3E}">
        <p14:creationId xmlns:p14="http://schemas.microsoft.com/office/powerpoint/2010/main" xmlns="" val="11010991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6" name="Footer Placeholder 5"/>
          <p:cNvSpPr>
            <a:spLocks noGrp="1"/>
          </p:cNvSpPr>
          <p:nvPr>
            <p:ph type="ftr" sz="quarter" idx="11"/>
          </p:nvPr>
        </p:nvSpPr>
        <p:spPr/>
        <p:txBody>
          <a:bodyPr/>
          <a:lstStyle/>
          <a:p>
            <a:endParaRPr lang="en-CA">
              <a:solidFill>
                <a:prstClr val="black">
                  <a:tint val="95000"/>
                </a:prstClr>
              </a:solidFill>
            </a:endParaRPr>
          </a:p>
        </p:txBody>
      </p:sp>
      <p:sp>
        <p:nvSpPr>
          <p:cNvPr id="7" name="Slide Number Placeholder 6"/>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28849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8" name="Footer Placeholder 7"/>
          <p:cNvSpPr>
            <a:spLocks noGrp="1"/>
          </p:cNvSpPr>
          <p:nvPr>
            <p:ph type="ftr" sz="quarter" idx="11"/>
          </p:nvPr>
        </p:nvSpPr>
        <p:spPr/>
        <p:txBody>
          <a:bodyPr/>
          <a:lstStyle/>
          <a:p>
            <a:endParaRPr lang="en-CA">
              <a:solidFill>
                <a:prstClr val="black">
                  <a:tint val="95000"/>
                </a:prstClr>
              </a:solidFill>
            </a:endParaRPr>
          </a:p>
        </p:txBody>
      </p:sp>
      <p:sp>
        <p:nvSpPr>
          <p:cNvPr id="9" name="Slide Number Placeholder 8"/>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524208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4" name="Footer Placeholder 3"/>
          <p:cNvSpPr>
            <a:spLocks noGrp="1"/>
          </p:cNvSpPr>
          <p:nvPr>
            <p:ph type="ftr" sz="quarter" idx="11"/>
          </p:nvPr>
        </p:nvSpPr>
        <p:spPr/>
        <p:txBody>
          <a:bodyPr/>
          <a:lstStyle/>
          <a:p>
            <a:endParaRPr lang="en-CA">
              <a:solidFill>
                <a:prstClr val="black">
                  <a:tint val="95000"/>
                </a:prstClr>
              </a:solidFill>
            </a:endParaRPr>
          </a:p>
        </p:txBody>
      </p:sp>
      <p:sp>
        <p:nvSpPr>
          <p:cNvPr id="5" name="Slide Number Placeholder 4"/>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2718404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3" name="Footer Placeholder 2"/>
          <p:cNvSpPr>
            <a:spLocks noGrp="1"/>
          </p:cNvSpPr>
          <p:nvPr>
            <p:ph type="ftr" sz="quarter" idx="11"/>
          </p:nvPr>
        </p:nvSpPr>
        <p:spPr/>
        <p:txBody>
          <a:bodyPr/>
          <a:lstStyle/>
          <a:p>
            <a:endParaRPr lang="en-CA">
              <a:solidFill>
                <a:prstClr val="black">
                  <a:tint val="95000"/>
                </a:prstClr>
              </a:solidFill>
            </a:endParaRPr>
          </a:p>
        </p:txBody>
      </p:sp>
      <p:sp>
        <p:nvSpPr>
          <p:cNvPr id="4" name="Slide Number Placeholder 3"/>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284019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6" name="Footer Placeholder 5"/>
          <p:cNvSpPr>
            <a:spLocks noGrp="1"/>
          </p:cNvSpPr>
          <p:nvPr>
            <p:ph type="ftr" sz="quarter" idx="11"/>
          </p:nvPr>
        </p:nvSpPr>
        <p:spPr/>
        <p:txBody>
          <a:bodyPr/>
          <a:lstStyle/>
          <a:p>
            <a:endParaRPr lang="en-CA">
              <a:solidFill>
                <a:prstClr val="black">
                  <a:tint val="95000"/>
                </a:prstClr>
              </a:solidFill>
            </a:endParaRPr>
          </a:p>
        </p:txBody>
      </p:sp>
      <p:sp>
        <p:nvSpPr>
          <p:cNvPr id="7" name="Slide Number Placeholder 6"/>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xmlns="" val="234521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8568876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5" name="Footer Placeholder 4"/>
          <p:cNvSpPr>
            <a:spLocks noGrp="1"/>
          </p:cNvSpPr>
          <p:nvPr>
            <p:ph type="ftr" sz="quarter" idx="11"/>
          </p:nvPr>
        </p:nvSpPr>
        <p:spPr/>
        <p:txBody>
          <a:bodyPr/>
          <a:lstStyle/>
          <a:p>
            <a:endParaRPr lang="en-CA">
              <a:solidFill>
                <a:prstClr val="black">
                  <a:tint val="95000"/>
                </a:prstClr>
              </a:solidFill>
            </a:endParaRPr>
          </a:p>
        </p:txBody>
      </p:sp>
      <p:sp>
        <p:nvSpPr>
          <p:cNvPr id="6" name="Slide Number Placeholder 5"/>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943601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CA">
              <a:solidFill>
                <a:prstClr val="black">
                  <a:tint val="95000"/>
                </a:prstClr>
              </a:solidFill>
            </a:endParaRPr>
          </a:p>
        </p:txBody>
      </p:sp>
      <p:sp>
        <p:nvSpPr>
          <p:cNvPr id="6" name="Slide Number Placeholder 5"/>
          <p:cNvSpPr>
            <a:spLocks noGrp="1"/>
          </p:cNvSpPr>
          <p:nvPr>
            <p:ph type="sldNum" sz="quarter" idx="12"/>
          </p:nvPr>
        </p:nvSpPr>
        <p:spPr/>
        <p:txBody>
          <a:bodyPr/>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73468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A2A8751-7627-4D7C-8FB2-0E2FD500961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A2A8751-7627-4D7C-8FB2-0E2FD500961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1D3290-C463-4526-AB40-4001F22D3075}" type="datetimeFigureOut">
              <a:rPr lang="en-CA" smtClean="0"/>
              <a:pPr/>
              <a:t>04/02/2014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A2A8751-7627-4D7C-8FB2-0E2FD5009612}" type="slidenum">
              <a:rPr lang="en-CA" smtClean="0"/>
              <a:pPr/>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B1D3290-C463-4526-AB40-4001F22D3075}" type="datetimeFigureOut">
              <a:rPr lang="en-CA" smtClean="0"/>
              <a:pPr/>
              <a:t>04/02/2014</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BA2A8751-7627-4D7C-8FB2-0E2FD5009612}"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b">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B1D3290-C463-4526-AB40-4001F22D3075}" type="datetimeFigureOut">
              <a:rPr lang="en-CA" smtClean="0"/>
              <a:pPr/>
              <a:t>04/02/2014</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A2A8751-7627-4D7C-8FB2-0E2FD500961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B1D3290-C463-4526-AB40-4001F22D3075}" type="datetimeFigureOut">
              <a:rPr lang="en-CA" smtClean="0">
                <a:solidFill>
                  <a:prstClr val="black">
                    <a:tint val="95000"/>
                  </a:prstClr>
                </a:solidFill>
              </a:rPr>
              <a:pPr/>
              <a:t>04/02/2014</a:t>
            </a:fld>
            <a:endParaRPr lang="en-CA">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A2A8751-7627-4D7C-8FB2-0E2FD5009612}" type="slidenum">
              <a:rPr lang="en-CA" smtClean="0">
                <a:solidFill>
                  <a:prstClr val="black">
                    <a:tint val="95000"/>
                  </a:prstClr>
                </a:solidFill>
              </a:rPr>
              <a:pPr/>
              <a:t>‹#›</a:t>
            </a:fld>
            <a:endParaRPr lang="en-CA">
              <a:solidFill>
                <a:prstClr val="black">
                  <a:tint val="95000"/>
                </a:prstClr>
              </a:solidFill>
            </a:endParaRPr>
          </a:p>
        </p:txBody>
      </p:sp>
    </p:spTree>
    <p:extLst>
      <p:ext uri="{BB962C8B-B14F-4D97-AF65-F5344CB8AC3E}">
        <p14:creationId xmlns:p14="http://schemas.microsoft.com/office/powerpoint/2010/main" xmlns="" val="16055250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429000"/>
            <a:ext cx="8077200" cy="1673352"/>
          </a:xfrm>
        </p:spPr>
        <p:txBody>
          <a:bodyPr anchor="b">
            <a:normAutofit/>
          </a:bodyPr>
          <a:lstStyle/>
          <a:p>
            <a:r>
              <a:rPr lang="en-CA" sz="4800" dirty="0" smtClean="0"/>
              <a:t>Rainbow Health Ontario 2014 Conference</a:t>
            </a:r>
            <a:endParaRPr lang="en-CA" sz="4800" dirty="0"/>
          </a:p>
        </p:txBody>
      </p:sp>
      <p:sp>
        <p:nvSpPr>
          <p:cNvPr id="3" name="Subtitle 2"/>
          <p:cNvSpPr>
            <a:spLocks noGrp="1"/>
          </p:cNvSpPr>
          <p:nvPr>
            <p:ph type="subTitle" idx="1"/>
          </p:nvPr>
        </p:nvSpPr>
        <p:spPr>
          <a:xfrm>
            <a:off x="539552" y="1052736"/>
            <a:ext cx="8077200" cy="1499616"/>
          </a:xfrm>
        </p:spPr>
        <p:txBody>
          <a:bodyPr anchor="ctr">
            <a:normAutofit/>
          </a:bodyPr>
          <a:lstStyle/>
          <a:p>
            <a:r>
              <a:rPr lang="en-CA" sz="2800" b="1" dirty="0"/>
              <a:t>Creating Change Together in Two-Spirit Research: </a:t>
            </a:r>
            <a:r>
              <a:rPr lang="en-CA" sz="2800" b="1" dirty="0" smtClean="0"/>
              <a:t> An </a:t>
            </a:r>
            <a:r>
              <a:rPr lang="en-CA" sz="2800" b="1" dirty="0"/>
              <a:t>Example from the Two-Spirit HIV/AIDS Wellness </a:t>
            </a:r>
            <a:r>
              <a:rPr lang="en-CA" sz="2800" b="1" dirty="0" smtClean="0"/>
              <a:t> </a:t>
            </a:r>
            <a:r>
              <a:rPr lang="en-CA" sz="2800" b="1" dirty="0"/>
              <a:t>and Longevity Study (2-SHAWLS) </a:t>
            </a:r>
            <a:endParaRPr lang="en-CA" sz="2800" b="1" dirty="0" smtClean="0"/>
          </a:p>
        </p:txBody>
      </p:sp>
      <p:sp>
        <p:nvSpPr>
          <p:cNvPr id="6" name="Subtitle 2"/>
          <p:cNvSpPr txBox="1">
            <a:spLocks/>
          </p:cNvSpPr>
          <p:nvPr/>
        </p:nvSpPr>
        <p:spPr>
          <a:xfrm>
            <a:off x="323528" y="5241752"/>
            <a:ext cx="8424936" cy="1499616"/>
          </a:xfrm>
          <a:prstGeom prst="rect">
            <a:avLst/>
          </a:prstGeom>
        </p:spPr>
        <p:txBody>
          <a:bodyPr vert="horz" lIns="118872" tIns="0" rIns="45720" bIns="0" rtlCol="0" anchor="b">
            <a:normAutofit fontScale="92500"/>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lgn="r"/>
            <a:r>
              <a:rPr lang="en-CA" sz="1900" dirty="0" smtClean="0"/>
              <a:t>Tony Nobis</a:t>
            </a:r>
            <a:r>
              <a:rPr lang="en-CA" sz="1900" baseline="30000" dirty="0" smtClean="0"/>
              <a:t>1</a:t>
            </a:r>
            <a:r>
              <a:rPr lang="en-CA" sz="1900" dirty="0" smtClean="0"/>
              <a:t>, Art Zoccole</a:t>
            </a:r>
            <a:r>
              <a:rPr lang="en-CA" sz="1900" baseline="30000" dirty="0">
                <a:solidFill>
                  <a:prstClr val="white"/>
                </a:solidFill>
              </a:rPr>
              <a:t>1</a:t>
            </a:r>
            <a:r>
              <a:rPr lang="en-CA" sz="1900" dirty="0" smtClean="0"/>
              <a:t>, David Brennan</a:t>
            </a:r>
            <a:r>
              <a:rPr lang="en-CA" sz="1900" baseline="30000" dirty="0" smtClean="0"/>
              <a:t>2</a:t>
            </a:r>
            <a:r>
              <a:rPr lang="en-CA" sz="1900" dirty="0" smtClean="0"/>
              <a:t>, Randy Jackson</a:t>
            </a:r>
            <a:r>
              <a:rPr lang="en-CA" sz="1900" baseline="30000" dirty="0" smtClean="0"/>
              <a:t>3</a:t>
            </a:r>
            <a:r>
              <a:rPr lang="en-CA" sz="1900" dirty="0" smtClean="0"/>
              <a:t>, and George Georgievski</a:t>
            </a:r>
            <a:r>
              <a:rPr lang="en-CA" sz="1900" baseline="30000" dirty="0">
                <a:solidFill>
                  <a:prstClr val="white"/>
                </a:solidFill>
              </a:rPr>
              <a:t>2</a:t>
            </a:r>
            <a:endParaRPr lang="en-CA" sz="1900" dirty="0" smtClean="0"/>
          </a:p>
          <a:p>
            <a:pPr algn="r"/>
            <a:r>
              <a:rPr lang="en-CA" sz="1900" baseline="30000" dirty="0">
                <a:solidFill>
                  <a:prstClr val="white"/>
                </a:solidFill>
              </a:rPr>
              <a:t>1</a:t>
            </a:r>
            <a:r>
              <a:rPr lang="en-CA" sz="1900" dirty="0" smtClean="0"/>
              <a:t>2-Spirited People of the First Nation, </a:t>
            </a:r>
            <a:r>
              <a:rPr lang="en-CA" sz="1900" baseline="30000" dirty="0">
                <a:solidFill>
                  <a:prstClr val="white"/>
                </a:solidFill>
              </a:rPr>
              <a:t>2</a:t>
            </a:r>
            <a:r>
              <a:rPr lang="en-CA" sz="1900" dirty="0" smtClean="0"/>
              <a:t>University of Toronto,</a:t>
            </a:r>
            <a:r>
              <a:rPr lang="en-CA" sz="1900" baseline="30000" dirty="0" smtClean="0">
                <a:solidFill>
                  <a:prstClr val="white"/>
                </a:solidFill>
              </a:rPr>
              <a:t>3</a:t>
            </a:r>
            <a:r>
              <a:rPr lang="en-CA" sz="1900" dirty="0" smtClean="0"/>
              <a:t>McMaster University</a:t>
            </a:r>
          </a:p>
          <a:p>
            <a:pPr algn="r"/>
            <a:endParaRPr lang="en-CA" sz="1900" dirty="0" smtClean="0"/>
          </a:p>
          <a:p>
            <a:pPr algn="r"/>
            <a:r>
              <a:rPr lang="en-CA" sz="1900" dirty="0" smtClean="0"/>
              <a:t>Toronto, Ontario</a:t>
            </a:r>
            <a:endParaRPr lang="en-CA" sz="1900" dirty="0"/>
          </a:p>
          <a:p>
            <a:pPr algn="r"/>
            <a:r>
              <a:rPr lang="en-CA" sz="1900" dirty="0" smtClean="0"/>
              <a:t>February 6, 2014</a:t>
            </a:r>
            <a:r>
              <a:rPr lang="en-CA" dirty="0" smtClean="0"/>
              <a:t> </a:t>
            </a:r>
            <a:endParaRPr lang="en-CA" dirty="0"/>
          </a:p>
        </p:txBody>
      </p:sp>
    </p:spTree>
    <p:extLst>
      <p:ext uri="{BB962C8B-B14F-4D97-AF65-F5344CB8AC3E}">
        <p14:creationId xmlns:p14="http://schemas.microsoft.com/office/powerpoint/2010/main" xmlns="" val="350293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do this?</a:t>
            </a:r>
            <a:endParaRPr lang="en-CA" dirty="0"/>
          </a:p>
        </p:txBody>
      </p:sp>
      <p:sp>
        <p:nvSpPr>
          <p:cNvPr id="3" name="Content Placeholder 2"/>
          <p:cNvSpPr>
            <a:spLocks noGrp="1"/>
          </p:cNvSpPr>
          <p:nvPr>
            <p:ph idx="1"/>
          </p:nvPr>
        </p:nvSpPr>
        <p:spPr>
          <a:xfrm>
            <a:off x="467544" y="1628800"/>
            <a:ext cx="8229600" cy="4625609"/>
          </a:xfrm>
        </p:spPr>
        <p:txBody>
          <a:bodyPr/>
          <a:lstStyle/>
          <a:p>
            <a:pPr marL="118872" indent="0">
              <a:buNone/>
            </a:pPr>
            <a:endParaRPr lang="en-CA" b="1" dirty="0" smtClean="0">
              <a:solidFill>
                <a:schemeClr val="bg1"/>
              </a:solidFill>
            </a:endParaRPr>
          </a:p>
          <a:p>
            <a:r>
              <a:rPr lang="en-CA" b="1" dirty="0" smtClean="0">
                <a:solidFill>
                  <a:schemeClr val="bg1"/>
                </a:solidFill>
              </a:rPr>
              <a:t>Literature review</a:t>
            </a:r>
            <a:endParaRPr lang="en-CA" dirty="0">
              <a:solidFill>
                <a:srgbClr val="FF0000"/>
              </a:solidFill>
            </a:endParaRPr>
          </a:p>
          <a:p>
            <a:pPr marL="118872" indent="0">
              <a:buNone/>
            </a:pPr>
            <a:endParaRPr lang="en-CA" dirty="0" smtClean="0">
              <a:solidFill>
                <a:srgbClr val="FF0000"/>
              </a:solidFill>
            </a:endParaRPr>
          </a:p>
          <a:p>
            <a:r>
              <a:rPr lang="en-CA" b="1" dirty="0" smtClean="0">
                <a:solidFill>
                  <a:srgbClr val="FFFFFF"/>
                </a:solidFill>
              </a:rPr>
              <a:t>Sharing circles/focus groups</a:t>
            </a:r>
            <a:endParaRPr lang="en-CA" b="1" dirty="0">
              <a:solidFill>
                <a:srgbClr val="FFFFFF"/>
              </a:solidFill>
            </a:endParaRPr>
          </a:p>
        </p:txBody>
      </p:sp>
    </p:spTree>
    <p:extLst>
      <p:ext uri="{BB962C8B-B14F-4D97-AF65-F5344CB8AC3E}">
        <p14:creationId xmlns:p14="http://schemas.microsoft.com/office/powerpoint/2010/main" xmlns="" val="114862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CA" sz="4000" dirty="0" smtClean="0"/>
              <a:t>Literature Review</a:t>
            </a:r>
            <a:endParaRPr lang="en-CA" sz="4000" dirty="0"/>
          </a:p>
        </p:txBody>
      </p:sp>
      <p:sp>
        <p:nvSpPr>
          <p:cNvPr id="3" name="Content Placeholder 2"/>
          <p:cNvSpPr>
            <a:spLocks noGrp="1"/>
          </p:cNvSpPr>
          <p:nvPr>
            <p:ph idx="1"/>
          </p:nvPr>
        </p:nvSpPr>
        <p:spPr>
          <a:xfrm>
            <a:off x="457200" y="1556793"/>
            <a:ext cx="8229600" cy="4844008"/>
          </a:xfrm>
        </p:spPr>
        <p:txBody>
          <a:bodyPr anchor="t">
            <a:normAutofit fontScale="77500" lnSpcReduction="20000"/>
          </a:bodyPr>
          <a:lstStyle/>
          <a:p>
            <a:r>
              <a:rPr lang="en-CA" dirty="0" smtClean="0">
                <a:solidFill>
                  <a:schemeClr val="bg1"/>
                </a:solidFill>
              </a:rPr>
              <a:t>Used </a:t>
            </a:r>
            <a:r>
              <a:rPr lang="en-CA" dirty="0" err="1" smtClean="0">
                <a:solidFill>
                  <a:schemeClr val="bg1"/>
                </a:solidFill>
              </a:rPr>
              <a:t>Arksey</a:t>
            </a:r>
            <a:r>
              <a:rPr lang="en-CA" dirty="0" smtClean="0">
                <a:solidFill>
                  <a:schemeClr val="bg1"/>
                </a:solidFill>
              </a:rPr>
              <a:t> and O’Malley (2007) scoping review process</a:t>
            </a:r>
          </a:p>
          <a:p>
            <a:pPr lvl="1"/>
            <a:r>
              <a:rPr lang="en-CA" dirty="0" smtClean="0">
                <a:solidFill>
                  <a:schemeClr val="bg1"/>
                </a:solidFill>
              </a:rPr>
              <a:t>Refine, clarified and linked goal of review with </a:t>
            </a:r>
            <a:r>
              <a:rPr lang="en-CA" dirty="0" err="1" smtClean="0">
                <a:solidFill>
                  <a:schemeClr val="bg1"/>
                </a:solidFill>
              </a:rPr>
              <a:t>with</a:t>
            </a:r>
            <a:r>
              <a:rPr lang="en-CA" dirty="0" smtClean="0">
                <a:solidFill>
                  <a:schemeClr val="bg1"/>
                </a:solidFill>
              </a:rPr>
              <a:t> research questions</a:t>
            </a:r>
          </a:p>
          <a:p>
            <a:pPr lvl="1"/>
            <a:endParaRPr lang="en-CA" dirty="0" smtClean="0">
              <a:solidFill>
                <a:schemeClr val="bg1"/>
              </a:solidFill>
            </a:endParaRPr>
          </a:p>
          <a:p>
            <a:pPr lvl="1"/>
            <a:r>
              <a:rPr lang="en-CA" dirty="0" smtClean="0">
                <a:solidFill>
                  <a:schemeClr val="bg1"/>
                </a:solidFill>
              </a:rPr>
              <a:t>Searched for relevant studies – breadth and comprehensiveness</a:t>
            </a:r>
          </a:p>
          <a:p>
            <a:pPr lvl="1"/>
            <a:endParaRPr lang="en-CA" dirty="0" smtClean="0">
              <a:solidFill>
                <a:schemeClr val="bg1"/>
              </a:solidFill>
            </a:endParaRPr>
          </a:p>
          <a:p>
            <a:pPr lvl="1"/>
            <a:r>
              <a:rPr lang="en-CA" dirty="0" smtClean="0">
                <a:solidFill>
                  <a:schemeClr val="bg1"/>
                </a:solidFill>
              </a:rPr>
              <a:t>Selected appropriate studies for inclusion</a:t>
            </a:r>
          </a:p>
          <a:p>
            <a:pPr lvl="1"/>
            <a:endParaRPr lang="en-CA" dirty="0" smtClean="0">
              <a:solidFill>
                <a:schemeClr val="bg1"/>
              </a:solidFill>
            </a:endParaRPr>
          </a:p>
          <a:p>
            <a:pPr lvl="1"/>
            <a:r>
              <a:rPr lang="en-CA" dirty="0" smtClean="0">
                <a:solidFill>
                  <a:schemeClr val="bg1"/>
                </a:solidFill>
              </a:rPr>
              <a:t>Charted the data – comparative analysis</a:t>
            </a:r>
          </a:p>
          <a:p>
            <a:pPr lvl="1"/>
            <a:endParaRPr lang="en-CA" dirty="0" smtClean="0">
              <a:solidFill>
                <a:schemeClr val="bg1"/>
              </a:solidFill>
            </a:endParaRPr>
          </a:p>
          <a:p>
            <a:pPr lvl="1"/>
            <a:r>
              <a:rPr lang="en-CA" dirty="0" smtClean="0">
                <a:solidFill>
                  <a:schemeClr val="bg1"/>
                </a:solidFill>
              </a:rPr>
              <a:t>Collated and summarized results – using </a:t>
            </a:r>
            <a:r>
              <a:rPr lang="en-CA" dirty="0" err="1" smtClean="0">
                <a:solidFill>
                  <a:schemeClr val="bg1"/>
                </a:solidFill>
              </a:rPr>
              <a:t>Nvivo</a:t>
            </a:r>
            <a:r>
              <a:rPr lang="en-CA" dirty="0" smtClean="0">
                <a:solidFill>
                  <a:schemeClr val="bg1"/>
                </a:solidFill>
              </a:rPr>
              <a:t> – thematic analysis</a:t>
            </a:r>
          </a:p>
          <a:p>
            <a:pPr lvl="1"/>
            <a:endParaRPr lang="en-CA" dirty="0" smtClean="0">
              <a:solidFill>
                <a:schemeClr val="bg1"/>
              </a:solidFill>
            </a:endParaRPr>
          </a:p>
          <a:p>
            <a:pPr lvl="1"/>
            <a:r>
              <a:rPr lang="en-CA" dirty="0" smtClean="0">
                <a:solidFill>
                  <a:schemeClr val="bg1"/>
                </a:solidFill>
              </a:rPr>
              <a:t>Stakeholder consultation</a:t>
            </a:r>
          </a:p>
          <a:p>
            <a:pPr lvl="1"/>
            <a:endParaRPr lang="en-CA" dirty="0">
              <a:solidFill>
                <a:schemeClr val="bg1"/>
              </a:solidFill>
            </a:endParaRPr>
          </a:p>
        </p:txBody>
      </p:sp>
    </p:spTree>
    <p:extLst>
      <p:ext uri="{BB962C8B-B14F-4D97-AF65-F5344CB8AC3E}">
        <p14:creationId xmlns:p14="http://schemas.microsoft.com/office/powerpoint/2010/main" xmlns="" val="3388067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79512" y="136040"/>
            <a:ext cx="4392488" cy="916696"/>
          </a:xfrm>
        </p:spPr>
        <p:txBody>
          <a:bodyPr anchor="b">
            <a:normAutofit/>
          </a:bodyPr>
          <a:lstStyle/>
          <a:p>
            <a:r>
              <a:rPr lang="en-CA" sz="4000" dirty="0" smtClean="0"/>
              <a:t>Search Terms</a:t>
            </a:r>
            <a:endParaRPr lang="en-CA"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62439524"/>
              </p:ext>
            </p:extLst>
          </p:nvPr>
        </p:nvGraphicFramePr>
        <p:xfrm>
          <a:off x="197766" y="1196752"/>
          <a:ext cx="8766722" cy="5486400"/>
        </p:xfrm>
        <a:graphic>
          <a:graphicData uri="http://schemas.openxmlformats.org/drawingml/2006/table">
            <a:tbl>
              <a:tblPr firstRow="1" bandRow="1">
                <a:tableStyleId>{5C22544A-7EE6-4342-B048-85BDC9FD1C3A}</a:tableStyleId>
              </a:tblPr>
              <a:tblGrid>
                <a:gridCol w="1637930"/>
                <a:gridCol w="432048"/>
                <a:gridCol w="1656184"/>
                <a:gridCol w="504056"/>
                <a:gridCol w="2070837"/>
                <a:gridCol w="405341"/>
                <a:gridCol w="2060326"/>
              </a:tblGrid>
              <a:tr h="326436">
                <a:tc>
                  <a:txBody>
                    <a:bodyPr/>
                    <a:lstStyle/>
                    <a:p>
                      <a:pPr algn="ctr"/>
                      <a:r>
                        <a:rPr lang="en-CA" dirty="0" smtClean="0"/>
                        <a:t>Orientation</a:t>
                      </a:r>
                      <a:endParaRPr lang="en-CA" dirty="0"/>
                    </a:p>
                  </a:txBody>
                  <a:tcPr/>
                </a:tc>
                <a:tc>
                  <a:txBody>
                    <a:bodyPr/>
                    <a:lstStyle/>
                    <a:p>
                      <a:pPr algn="ctr"/>
                      <a:endParaRPr lang="en-CA" dirty="0"/>
                    </a:p>
                  </a:txBody>
                  <a:tcPr/>
                </a:tc>
                <a:tc>
                  <a:txBody>
                    <a:bodyPr/>
                    <a:lstStyle/>
                    <a:p>
                      <a:pPr algn="ctr"/>
                      <a:r>
                        <a:rPr lang="en-CA" dirty="0" smtClean="0"/>
                        <a:t>People</a:t>
                      </a:r>
                      <a:endParaRPr lang="en-CA" dirty="0"/>
                    </a:p>
                  </a:txBody>
                  <a:tcPr/>
                </a:tc>
                <a:tc>
                  <a:txBody>
                    <a:bodyPr/>
                    <a:lstStyle/>
                    <a:p>
                      <a:pPr algn="ctr"/>
                      <a:endParaRPr lang="en-CA" dirty="0"/>
                    </a:p>
                  </a:txBody>
                  <a:tcPr/>
                </a:tc>
                <a:tc>
                  <a:txBody>
                    <a:bodyPr/>
                    <a:lstStyle/>
                    <a:p>
                      <a:pPr algn="ctr"/>
                      <a:r>
                        <a:rPr lang="en-CA" dirty="0" smtClean="0"/>
                        <a:t>Condition</a:t>
                      </a:r>
                      <a:endParaRPr lang="en-CA" dirty="0"/>
                    </a:p>
                  </a:txBody>
                  <a:tcPr/>
                </a:tc>
                <a:tc>
                  <a:txBody>
                    <a:bodyPr/>
                    <a:lstStyle/>
                    <a:p>
                      <a:pPr algn="ctr"/>
                      <a:endParaRPr lang="en-CA" dirty="0"/>
                    </a:p>
                  </a:txBody>
                  <a:tcPr/>
                </a:tc>
                <a:tc>
                  <a:txBody>
                    <a:bodyPr/>
                    <a:lstStyle/>
                    <a:p>
                      <a:pPr algn="ctr"/>
                      <a:r>
                        <a:rPr lang="en-CA" dirty="0" smtClean="0"/>
                        <a:t>Approach</a:t>
                      </a:r>
                      <a:endParaRPr lang="en-CA" dirty="0"/>
                    </a:p>
                  </a:txBody>
                  <a:tcPr/>
                </a:tc>
              </a:tr>
              <a:tr h="4570108">
                <a:tc>
                  <a:txBody>
                    <a:bodyPr/>
                    <a:lstStyle/>
                    <a:p>
                      <a:r>
                        <a:rPr lang="en-CA" sz="1100" dirty="0" smtClean="0"/>
                        <a:t>"2-spirit*"</a:t>
                      </a:r>
                    </a:p>
                    <a:p>
                      <a:r>
                        <a:rPr lang="en-CA" sz="1100" dirty="0" smtClean="0"/>
                        <a:t>"two-spirit*"</a:t>
                      </a:r>
                    </a:p>
                    <a:p>
                      <a:r>
                        <a:rPr lang="en-CA" sz="1100" dirty="0" smtClean="0"/>
                        <a:t>"two spirit*"</a:t>
                      </a:r>
                    </a:p>
                    <a:p>
                      <a:r>
                        <a:rPr lang="en-CA" sz="1100" dirty="0" smtClean="0"/>
                        <a:t>LGBT*</a:t>
                      </a:r>
                    </a:p>
                    <a:p>
                      <a:r>
                        <a:rPr lang="en-CA" sz="1100" dirty="0" smtClean="0"/>
                        <a:t>GLBT*</a:t>
                      </a:r>
                    </a:p>
                    <a:p>
                      <a:r>
                        <a:rPr lang="en-CA" sz="1100" dirty="0" smtClean="0"/>
                        <a:t>intersex*</a:t>
                      </a:r>
                    </a:p>
                    <a:p>
                      <a:r>
                        <a:rPr lang="en-CA" sz="1100" dirty="0" smtClean="0"/>
                        <a:t>pansexual*</a:t>
                      </a:r>
                    </a:p>
                    <a:p>
                      <a:r>
                        <a:rPr lang="en-CA" sz="1100" dirty="0" smtClean="0"/>
                        <a:t>bisexual*</a:t>
                      </a:r>
                    </a:p>
                    <a:p>
                      <a:r>
                        <a:rPr lang="en-CA" sz="1100" dirty="0" smtClean="0"/>
                        <a:t>gay*</a:t>
                      </a:r>
                    </a:p>
                    <a:p>
                      <a:r>
                        <a:rPr lang="en-CA" sz="1100" dirty="0" smtClean="0"/>
                        <a:t>homosexual*</a:t>
                      </a:r>
                    </a:p>
                    <a:p>
                      <a:r>
                        <a:rPr lang="en-CA" sz="1100" dirty="0" smtClean="0"/>
                        <a:t>lesbian*</a:t>
                      </a:r>
                    </a:p>
                    <a:p>
                      <a:r>
                        <a:rPr lang="en-CA" sz="1100" dirty="0" smtClean="0"/>
                        <a:t>queer*</a:t>
                      </a:r>
                    </a:p>
                    <a:p>
                      <a:r>
                        <a:rPr lang="en-CA" sz="1100" dirty="0" smtClean="0"/>
                        <a:t>trans</a:t>
                      </a:r>
                    </a:p>
                    <a:p>
                      <a:r>
                        <a:rPr lang="en-CA" sz="1100" dirty="0" smtClean="0"/>
                        <a:t>transsexual*</a:t>
                      </a:r>
                    </a:p>
                    <a:p>
                      <a:r>
                        <a:rPr lang="en-CA" sz="1100" dirty="0" smtClean="0"/>
                        <a:t>transgender*</a:t>
                      </a:r>
                    </a:p>
                    <a:p>
                      <a:r>
                        <a:rPr lang="en-CA" sz="1100" dirty="0" err="1" smtClean="0"/>
                        <a:t>omnisexual</a:t>
                      </a:r>
                      <a:r>
                        <a:rPr lang="en-CA" sz="1100" dirty="0" smtClean="0"/>
                        <a:t>*</a:t>
                      </a:r>
                    </a:p>
                    <a:p>
                      <a:r>
                        <a:rPr lang="en-CA" sz="1100" dirty="0" err="1" smtClean="0"/>
                        <a:t>genderqueer</a:t>
                      </a:r>
                      <a:r>
                        <a:rPr lang="en-CA" sz="1100" dirty="0" smtClean="0"/>
                        <a:t>*</a:t>
                      </a:r>
                    </a:p>
                    <a:p>
                      <a:r>
                        <a:rPr lang="en-CA" sz="1100" dirty="0" smtClean="0"/>
                        <a:t>"gender queer*"</a:t>
                      </a:r>
                    </a:p>
                    <a:p>
                      <a:r>
                        <a:rPr lang="en-CA" sz="1100" dirty="0" smtClean="0"/>
                        <a:t>"gender-queer*"</a:t>
                      </a:r>
                    </a:p>
                    <a:p>
                      <a:r>
                        <a:rPr lang="en-CA" sz="1100" dirty="0" smtClean="0"/>
                        <a:t>MSM</a:t>
                      </a:r>
                    </a:p>
                    <a:p>
                      <a:r>
                        <a:rPr lang="en-CA" sz="1100" dirty="0" smtClean="0"/>
                        <a:t>"F to M"</a:t>
                      </a:r>
                    </a:p>
                    <a:p>
                      <a:r>
                        <a:rPr lang="en-CA" sz="1100" dirty="0" smtClean="0"/>
                        <a:t>"M to F"</a:t>
                      </a:r>
                    </a:p>
                    <a:p>
                      <a:r>
                        <a:rPr lang="en-CA" sz="1100" dirty="0" smtClean="0"/>
                        <a:t>heterosexual*</a:t>
                      </a:r>
                    </a:p>
                    <a:p>
                      <a:r>
                        <a:rPr lang="en-CA" sz="1100" dirty="0" smtClean="0"/>
                        <a:t>"A-sexual*"</a:t>
                      </a:r>
                    </a:p>
                    <a:p>
                      <a:r>
                        <a:rPr lang="en-CA" sz="1100" dirty="0" smtClean="0"/>
                        <a:t>"third gender*"</a:t>
                      </a:r>
                    </a:p>
                    <a:p>
                      <a:r>
                        <a:rPr lang="en-CA" sz="1100" dirty="0" smtClean="0"/>
                        <a:t>"fourth gender*"</a:t>
                      </a:r>
                    </a:p>
                    <a:p>
                      <a:r>
                        <a:rPr lang="en-CA" sz="1100" dirty="0" smtClean="0"/>
                        <a:t>"double sex*"</a:t>
                      </a:r>
                    </a:p>
                    <a:p>
                      <a:r>
                        <a:rPr lang="en-CA" sz="1100" dirty="0" err="1" smtClean="0"/>
                        <a:t>doublesex</a:t>
                      </a:r>
                      <a:r>
                        <a:rPr lang="en-CA" sz="1100" dirty="0" smtClean="0"/>
                        <a:t>*</a:t>
                      </a:r>
                    </a:p>
                    <a:p>
                      <a:r>
                        <a:rPr lang="en-CA" sz="1100" dirty="0" smtClean="0"/>
                        <a:t>"twin spirit*"</a:t>
                      </a:r>
                    </a:p>
                    <a:p>
                      <a:r>
                        <a:rPr lang="en-CA" sz="1100" dirty="0" err="1" smtClean="0"/>
                        <a:t>twinspirit</a:t>
                      </a:r>
                      <a:r>
                        <a:rPr lang="en-CA" sz="1100" dirty="0" smtClean="0"/>
                        <a:t>*</a:t>
                      </a:r>
                    </a:p>
                  </a:txBody>
                  <a:tcPr/>
                </a:tc>
                <a:tc>
                  <a:txBody>
                    <a:bodyPr/>
                    <a:lstStyle/>
                    <a:p>
                      <a:pPr algn="ctr"/>
                      <a:r>
                        <a:rPr lang="en-CA" b="1" dirty="0" smtClean="0"/>
                        <a:t>AND</a:t>
                      </a:r>
                      <a:endParaRPr lang="en-CA" b="1" dirty="0"/>
                    </a:p>
                  </a:txBody>
                  <a:tcPr vert="wordArtVert" anchor="ctr">
                    <a:solidFill>
                      <a:schemeClr val="accent1"/>
                    </a:solidFill>
                  </a:tcPr>
                </a:tc>
                <a:tc>
                  <a:txBody>
                    <a:bodyPr/>
                    <a:lstStyle/>
                    <a:p>
                      <a:r>
                        <a:rPr lang="en-CA" sz="1600" dirty="0" smtClean="0"/>
                        <a:t>Aboriginal*</a:t>
                      </a:r>
                    </a:p>
                    <a:p>
                      <a:r>
                        <a:rPr lang="en-CA" sz="1600" dirty="0" smtClean="0"/>
                        <a:t>Aborigine*</a:t>
                      </a:r>
                    </a:p>
                    <a:p>
                      <a:r>
                        <a:rPr lang="en-CA" sz="1600" dirty="0" smtClean="0"/>
                        <a:t>Indigenous</a:t>
                      </a:r>
                    </a:p>
                    <a:p>
                      <a:r>
                        <a:rPr lang="en-CA" sz="1600" dirty="0" smtClean="0"/>
                        <a:t>native*</a:t>
                      </a:r>
                    </a:p>
                    <a:p>
                      <a:r>
                        <a:rPr lang="en-CA" sz="1600" dirty="0" smtClean="0"/>
                        <a:t>"first nation*"</a:t>
                      </a:r>
                    </a:p>
                    <a:p>
                      <a:r>
                        <a:rPr lang="en-CA" sz="1600" dirty="0" smtClean="0"/>
                        <a:t>"first-nation*"</a:t>
                      </a:r>
                    </a:p>
                    <a:p>
                      <a:r>
                        <a:rPr lang="en-CA" sz="1600" dirty="0" smtClean="0"/>
                        <a:t>"1st nation*"</a:t>
                      </a:r>
                    </a:p>
                    <a:p>
                      <a:r>
                        <a:rPr lang="en-CA" sz="1600" dirty="0" smtClean="0"/>
                        <a:t>"1st-nation*"</a:t>
                      </a:r>
                    </a:p>
                    <a:p>
                      <a:r>
                        <a:rPr lang="en-CA" sz="1600" dirty="0" smtClean="0"/>
                        <a:t>Indian*</a:t>
                      </a:r>
                    </a:p>
                    <a:p>
                      <a:r>
                        <a:rPr lang="en-CA" sz="1600" dirty="0" smtClean="0"/>
                        <a:t>Amerindian*</a:t>
                      </a:r>
                    </a:p>
                    <a:p>
                      <a:r>
                        <a:rPr lang="en-CA" sz="1600" dirty="0" smtClean="0"/>
                        <a:t>tribal</a:t>
                      </a:r>
                    </a:p>
                    <a:p>
                      <a:r>
                        <a:rPr lang="en-CA" sz="1600" dirty="0" err="1" smtClean="0"/>
                        <a:t>autochtone</a:t>
                      </a:r>
                      <a:r>
                        <a:rPr lang="en-CA" sz="1600" dirty="0" smtClean="0"/>
                        <a:t>*</a:t>
                      </a:r>
                    </a:p>
                    <a:p>
                      <a:r>
                        <a:rPr lang="en-CA" sz="1600" dirty="0" err="1" smtClean="0"/>
                        <a:t>amerindien</a:t>
                      </a:r>
                      <a:r>
                        <a:rPr lang="en-CA" sz="1600" dirty="0" smtClean="0"/>
                        <a:t>*</a:t>
                      </a:r>
                    </a:p>
                    <a:p>
                      <a:r>
                        <a:rPr lang="en-CA" sz="1600" dirty="0" err="1" smtClean="0"/>
                        <a:t>Aborigene</a:t>
                      </a:r>
                      <a:r>
                        <a:rPr lang="en-CA" sz="1600" dirty="0" smtClean="0"/>
                        <a:t>*</a:t>
                      </a:r>
                    </a:p>
                    <a:p>
                      <a:r>
                        <a:rPr lang="en-CA" sz="1600" dirty="0" smtClean="0"/>
                        <a:t>indigene*</a:t>
                      </a:r>
                    </a:p>
                  </a:txBody>
                  <a:tcPr/>
                </a:tc>
                <a:tc>
                  <a:txBody>
                    <a:bodyPr/>
                    <a:lstStyle/>
                    <a:p>
                      <a:pPr algn="ctr"/>
                      <a:r>
                        <a:rPr lang="en-CA" b="1" dirty="0" smtClean="0"/>
                        <a:t>AND</a:t>
                      </a:r>
                      <a:endParaRPr lang="en-CA" b="1" dirty="0"/>
                    </a:p>
                  </a:txBody>
                  <a:tcPr vert="wordArtVert" anchor="ctr">
                    <a:solidFill>
                      <a:schemeClr val="accent1"/>
                    </a:solidFill>
                  </a:tcPr>
                </a:tc>
                <a:tc>
                  <a:txBody>
                    <a:bodyPr/>
                    <a:lstStyle/>
                    <a:p>
                      <a:r>
                        <a:rPr lang="en-CA" sz="1600" dirty="0" smtClean="0"/>
                        <a:t>HIV</a:t>
                      </a:r>
                    </a:p>
                    <a:p>
                      <a:r>
                        <a:rPr lang="en-CA" sz="1600" dirty="0" smtClean="0"/>
                        <a:t>HIV</a:t>
                      </a:r>
                      <a:r>
                        <a:rPr lang="en-CA" sz="1600" baseline="0" dirty="0" smtClean="0"/>
                        <a:t> positive</a:t>
                      </a:r>
                    </a:p>
                    <a:p>
                      <a:r>
                        <a:rPr lang="en-CA" sz="1600" baseline="0" dirty="0" smtClean="0"/>
                        <a:t>HIV-positive</a:t>
                      </a:r>
                    </a:p>
                    <a:p>
                      <a:r>
                        <a:rPr lang="en-CA" sz="1600" dirty="0" smtClean="0"/>
                        <a:t>HIV/AIDS</a:t>
                      </a:r>
                    </a:p>
                    <a:p>
                      <a:r>
                        <a:rPr lang="en-CA" sz="1600" dirty="0" smtClean="0"/>
                        <a:t>HIV and AIDS</a:t>
                      </a:r>
                    </a:p>
                    <a:p>
                      <a:r>
                        <a:rPr lang="en-CA" sz="1600" dirty="0" smtClean="0"/>
                        <a:t>Living with HIV</a:t>
                      </a:r>
                    </a:p>
                    <a:p>
                      <a:r>
                        <a:rPr lang="en-CA" sz="1600" dirty="0" smtClean="0"/>
                        <a:t>Living with AIDS</a:t>
                      </a:r>
                    </a:p>
                    <a:p>
                      <a:r>
                        <a:rPr lang="en-CA" sz="1600" dirty="0" smtClean="0"/>
                        <a:t>Living with HIV/AIDS</a:t>
                      </a:r>
                    </a:p>
                    <a:p>
                      <a:r>
                        <a:rPr lang="en-CA" sz="1600" dirty="0" smtClean="0"/>
                        <a:t>HIV</a:t>
                      </a:r>
                      <a:r>
                        <a:rPr lang="en-CA" sz="1600" baseline="0" dirty="0" smtClean="0"/>
                        <a:t> affected</a:t>
                      </a:r>
                      <a:endParaRPr lang="en-CA" sz="1600" dirty="0"/>
                    </a:p>
                  </a:txBody>
                  <a:tcPr/>
                </a:tc>
                <a:tc>
                  <a:txBody>
                    <a:bodyPr/>
                    <a:lstStyle/>
                    <a:p>
                      <a:pPr algn="ctr"/>
                      <a:r>
                        <a:rPr lang="en-CA" b="1" dirty="0" smtClean="0"/>
                        <a:t>AND</a:t>
                      </a:r>
                      <a:endParaRPr lang="en-CA" b="1" dirty="0"/>
                    </a:p>
                  </a:txBody>
                  <a:tcPr vert="wordArtVert" anchor="ctr">
                    <a:solidFill>
                      <a:schemeClr val="accent1"/>
                    </a:solidFill>
                  </a:tcPr>
                </a:tc>
                <a:tc>
                  <a:txBody>
                    <a:bodyPr/>
                    <a:lstStyle/>
                    <a:p>
                      <a:r>
                        <a:rPr lang="en-CA" sz="1400" dirty="0" smtClean="0"/>
                        <a:t>resilient*</a:t>
                      </a:r>
                    </a:p>
                    <a:p>
                      <a:r>
                        <a:rPr lang="en-CA" sz="1400" dirty="0" smtClean="0"/>
                        <a:t>resilience*</a:t>
                      </a:r>
                    </a:p>
                    <a:p>
                      <a:r>
                        <a:rPr lang="en-CA" sz="1400" dirty="0" smtClean="0"/>
                        <a:t>resiliency</a:t>
                      </a:r>
                    </a:p>
                    <a:p>
                      <a:r>
                        <a:rPr lang="en-CA" sz="1400" dirty="0" smtClean="0"/>
                        <a:t>Coping</a:t>
                      </a:r>
                    </a:p>
                    <a:p>
                      <a:r>
                        <a:rPr lang="en-CA" sz="1400" dirty="0" smtClean="0"/>
                        <a:t>Cope*</a:t>
                      </a:r>
                    </a:p>
                    <a:p>
                      <a:r>
                        <a:rPr lang="en-CA" sz="1400" dirty="0" smtClean="0"/>
                        <a:t>"Protective Factor*"</a:t>
                      </a:r>
                    </a:p>
                    <a:p>
                      <a:r>
                        <a:rPr lang="en-CA" sz="1400" dirty="0" smtClean="0"/>
                        <a:t>"Protective Process*"</a:t>
                      </a:r>
                    </a:p>
                    <a:p>
                      <a:r>
                        <a:rPr lang="en-CA" sz="1400" dirty="0" smtClean="0"/>
                        <a:t>wellbeing</a:t>
                      </a:r>
                    </a:p>
                    <a:p>
                      <a:r>
                        <a:rPr lang="en-CA" sz="1400" dirty="0" smtClean="0"/>
                        <a:t>"well-being"</a:t>
                      </a:r>
                    </a:p>
                    <a:p>
                      <a:r>
                        <a:rPr lang="en-CA" sz="1400" dirty="0" smtClean="0"/>
                        <a:t>"well being"</a:t>
                      </a:r>
                    </a:p>
                    <a:p>
                      <a:r>
                        <a:rPr lang="en-CA" sz="1400" dirty="0" smtClean="0"/>
                        <a:t>"optimal health"</a:t>
                      </a:r>
                    </a:p>
                    <a:p>
                      <a:r>
                        <a:rPr lang="en-CA" sz="1400" dirty="0" smtClean="0"/>
                        <a:t>"mental health"</a:t>
                      </a:r>
                    </a:p>
                    <a:p>
                      <a:r>
                        <a:rPr lang="en-CA" sz="1400" dirty="0" smtClean="0"/>
                        <a:t>strength*</a:t>
                      </a:r>
                    </a:p>
                    <a:p>
                      <a:r>
                        <a:rPr lang="en-CA" sz="1400" dirty="0" smtClean="0"/>
                        <a:t>wellness</a:t>
                      </a:r>
                    </a:p>
                  </a:txBody>
                  <a:tcPr/>
                </a:tc>
              </a:tr>
            </a:tbl>
          </a:graphicData>
        </a:graphic>
      </p:graphicFrame>
      <p:sp>
        <p:nvSpPr>
          <p:cNvPr id="6" name="Content Placeholder 3"/>
          <p:cNvSpPr txBox="1">
            <a:spLocks/>
          </p:cNvSpPr>
          <p:nvPr/>
        </p:nvSpPr>
        <p:spPr>
          <a:xfrm>
            <a:off x="4644008" y="260648"/>
            <a:ext cx="4413841" cy="792088"/>
          </a:xfrm>
          <a:prstGeom prst="rect">
            <a:avLst/>
          </a:prstGeom>
          <a:ln>
            <a:solidFill>
              <a:schemeClr val="accent1"/>
            </a:solidFill>
          </a:ln>
        </p:spPr>
        <p:txBody>
          <a:bodyPr rtlCol="0" anchor="t">
            <a:normAutofit/>
          </a:bodyPr>
          <a:lstStyle/>
          <a:p>
            <a:pPr>
              <a:buClr>
                <a:srgbClr val="F0AD00"/>
              </a:buClr>
              <a:buSzPct val="80000"/>
              <a:defRPr/>
            </a:pPr>
            <a:r>
              <a:rPr lang="en-CA" sz="1600" b="1" dirty="0" smtClean="0">
                <a:solidFill>
                  <a:prstClr val="white"/>
                </a:solidFill>
              </a:rPr>
              <a:t>Note: </a:t>
            </a:r>
            <a:r>
              <a:rPr lang="en-CA" sz="1600" dirty="0" smtClean="0">
                <a:solidFill>
                  <a:prstClr val="white"/>
                </a:solidFill>
              </a:rPr>
              <a:t>The asterisk (*) is a wildcard character allowing for a search of any word with that prefix.</a:t>
            </a:r>
            <a:endParaRPr lang="en-CA" sz="1600" dirty="0">
              <a:solidFill>
                <a:prstClr val="white"/>
              </a:solidFill>
            </a:endParaRPr>
          </a:p>
          <a:p>
            <a:pPr>
              <a:buClr>
                <a:srgbClr val="F0AD00"/>
              </a:buClr>
              <a:buSzPct val="80000"/>
              <a:buFont typeface="Wingdings 2"/>
              <a:buNone/>
              <a:defRPr/>
            </a:pPr>
            <a:endParaRPr lang="en-CA" sz="3200" dirty="0" smtClean="0">
              <a:solidFill>
                <a:prstClr val="white"/>
              </a:solidFill>
            </a:endParaRPr>
          </a:p>
          <a:p>
            <a:pPr>
              <a:buClr>
                <a:srgbClr val="F0AD00"/>
              </a:buClr>
              <a:buSzPct val="80000"/>
              <a:buFont typeface="Wingdings 2"/>
              <a:buNone/>
              <a:defRPr/>
            </a:pPr>
            <a:endParaRPr lang="en-CA" sz="3200" dirty="0">
              <a:solidFill>
                <a:prstClr val="white"/>
              </a:solidFill>
            </a:endParaRPr>
          </a:p>
        </p:txBody>
      </p:sp>
    </p:spTree>
    <p:extLst>
      <p:ext uri="{BB962C8B-B14F-4D97-AF65-F5344CB8AC3E}">
        <p14:creationId xmlns:p14="http://schemas.microsoft.com/office/powerpoint/2010/main" xmlns="" val="216969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CA" sz="4000" dirty="0" smtClean="0"/>
              <a:t>Inclusion Criteria</a:t>
            </a:r>
            <a:endParaRPr lang="en-CA" sz="4000" dirty="0"/>
          </a:p>
        </p:txBody>
      </p:sp>
      <p:sp>
        <p:nvSpPr>
          <p:cNvPr id="3" name="Content Placeholder 2"/>
          <p:cNvSpPr>
            <a:spLocks noGrp="1"/>
          </p:cNvSpPr>
          <p:nvPr>
            <p:ph idx="1"/>
          </p:nvPr>
        </p:nvSpPr>
        <p:spPr>
          <a:xfrm>
            <a:off x="467544" y="1628800"/>
            <a:ext cx="8229600" cy="4625609"/>
          </a:xfrm>
        </p:spPr>
        <p:txBody>
          <a:bodyPr>
            <a:normAutofit fontScale="92500" lnSpcReduction="10000"/>
          </a:bodyPr>
          <a:lstStyle/>
          <a:p>
            <a:pPr marL="457200" indent="-457200">
              <a:spcAft>
                <a:spcPts val="1000"/>
              </a:spcAft>
            </a:pPr>
            <a:r>
              <a:rPr lang="en-CA" sz="2600" dirty="0" smtClean="0">
                <a:solidFill>
                  <a:schemeClr val="bg1"/>
                </a:solidFill>
                <a:latin typeface="Calibri"/>
              </a:rPr>
              <a:t>Does the article include a focus on Aboriginal peoples?</a:t>
            </a:r>
          </a:p>
          <a:p>
            <a:pPr marL="457200" indent="-457200">
              <a:spcAft>
                <a:spcPts val="1000"/>
              </a:spcAft>
            </a:pPr>
            <a:endParaRPr lang="en-CA" sz="2600" dirty="0">
              <a:solidFill>
                <a:schemeClr val="bg1"/>
              </a:solidFill>
              <a:latin typeface="Calibri"/>
            </a:endParaRPr>
          </a:p>
          <a:p>
            <a:pPr marL="457200" indent="-457200">
              <a:spcAft>
                <a:spcPts val="1000"/>
              </a:spcAft>
            </a:pPr>
            <a:r>
              <a:rPr lang="en-CA" sz="2600" dirty="0" smtClean="0">
                <a:solidFill>
                  <a:schemeClr val="bg1"/>
                </a:solidFill>
                <a:latin typeface="Calibri"/>
              </a:rPr>
              <a:t>Does the article address two-spirit, gay, bisexual or transgender issues?</a:t>
            </a:r>
          </a:p>
          <a:p>
            <a:pPr marL="457200" indent="-457200">
              <a:spcAft>
                <a:spcPts val="1000"/>
              </a:spcAft>
            </a:pPr>
            <a:endParaRPr lang="en-CA" sz="2600" dirty="0" smtClean="0">
              <a:solidFill>
                <a:schemeClr val="bg1"/>
              </a:solidFill>
              <a:latin typeface="Calibri"/>
            </a:endParaRPr>
          </a:p>
          <a:p>
            <a:pPr marL="457200" indent="-457200">
              <a:spcAft>
                <a:spcPts val="1000"/>
              </a:spcAft>
            </a:pPr>
            <a:r>
              <a:rPr lang="en-CA" sz="2600" dirty="0" smtClean="0">
                <a:solidFill>
                  <a:schemeClr val="bg1"/>
                </a:solidFill>
                <a:latin typeface="Calibri"/>
              </a:rPr>
              <a:t>Does </a:t>
            </a:r>
            <a:r>
              <a:rPr lang="en-CA" sz="2600" dirty="0">
                <a:solidFill>
                  <a:schemeClr val="bg1"/>
                </a:solidFill>
                <a:latin typeface="Calibri"/>
              </a:rPr>
              <a:t>some component or all of this article address the intersection of </a:t>
            </a:r>
            <a:r>
              <a:rPr lang="en-CA" sz="2600" dirty="0" smtClean="0">
                <a:solidFill>
                  <a:schemeClr val="bg1"/>
                </a:solidFill>
                <a:latin typeface="Calibri"/>
              </a:rPr>
              <a:t>living with </a:t>
            </a:r>
            <a:r>
              <a:rPr lang="en-CA" sz="2600" dirty="0">
                <a:solidFill>
                  <a:schemeClr val="bg1"/>
                </a:solidFill>
                <a:latin typeface="Calibri"/>
              </a:rPr>
              <a:t>HIV for more than two </a:t>
            </a:r>
            <a:r>
              <a:rPr lang="en-CA" sz="2600" dirty="0" smtClean="0">
                <a:solidFill>
                  <a:schemeClr val="bg1"/>
                </a:solidFill>
                <a:latin typeface="Calibri"/>
              </a:rPr>
              <a:t>years?</a:t>
            </a:r>
          </a:p>
          <a:p>
            <a:pPr marL="0" indent="0">
              <a:spcAft>
                <a:spcPts val="1000"/>
              </a:spcAft>
              <a:buNone/>
            </a:pPr>
            <a:endParaRPr lang="en-CA" sz="2600" dirty="0">
              <a:solidFill>
                <a:schemeClr val="bg1"/>
              </a:solidFill>
              <a:latin typeface="Tahoma"/>
            </a:endParaRPr>
          </a:p>
          <a:p>
            <a:pPr marL="457200" indent="-457200">
              <a:spcAft>
                <a:spcPts val="1000"/>
              </a:spcAft>
            </a:pPr>
            <a:r>
              <a:rPr lang="en-CA" sz="2600" dirty="0" smtClean="0">
                <a:solidFill>
                  <a:schemeClr val="bg1"/>
                </a:solidFill>
                <a:latin typeface="Calibri"/>
              </a:rPr>
              <a:t>Is resilience </a:t>
            </a:r>
            <a:r>
              <a:rPr lang="en-CA" sz="2600" dirty="0">
                <a:solidFill>
                  <a:schemeClr val="bg1"/>
                </a:solidFill>
                <a:latin typeface="Calibri"/>
              </a:rPr>
              <a:t>in its broadest form (</a:t>
            </a:r>
            <a:r>
              <a:rPr lang="en-CA" sz="2600" dirty="0" smtClean="0">
                <a:solidFill>
                  <a:schemeClr val="bg1"/>
                </a:solidFill>
                <a:latin typeface="Calibri"/>
              </a:rPr>
              <a:t>wellness,</a:t>
            </a:r>
            <a:r>
              <a:rPr lang="en-CA" sz="2600" dirty="0" smtClean="0">
                <a:solidFill>
                  <a:schemeClr val="bg1"/>
                </a:solidFill>
                <a:latin typeface="Tahoma"/>
              </a:rPr>
              <a:t> </a:t>
            </a:r>
            <a:r>
              <a:rPr lang="en-CA" sz="2600" dirty="0" smtClean="0">
                <a:solidFill>
                  <a:schemeClr val="bg1"/>
                </a:solidFill>
                <a:latin typeface="Calibri"/>
              </a:rPr>
              <a:t>coping</a:t>
            </a:r>
            <a:r>
              <a:rPr lang="en-CA" sz="2600" dirty="0">
                <a:solidFill>
                  <a:schemeClr val="bg1"/>
                </a:solidFill>
                <a:latin typeface="Calibri"/>
              </a:rPr>
              <a:t>, strength</a:t>
            </a:r>
            <a:r>
              <a:rPr lang="en-CA" sz="2600" dirty="0" smtClean="0">
                <a:solidFill>
                  <a:schemeClr val="bg1"/>
                </a:solidFill>
                <a:latin typeface="Calibri"/>
              </a:rPr>
              <a:t>) addressed in the article?”</a:t>
            </a:r>
            <a:r>
              <a:rPr lang="en-CA" dirty="0">
                <a:solidFill>
                  <a:schemeClr val="bg1"/>
                </a:solidFill>
                <a:latin typeface="Calibri"/>
              </a:rPr>
              <a:t> </a:t>
            </a:r>
            <a:endParaRPr lang="en-CA" dirty="0">
              <a:solidFill>
                <a:schemeClr val="bg1"/>
              </a:solidFill>
              <a:latin typeface="Tahoma"/>
            </a:endParaRPr>
          </a:p>
          <a:p>
            <a:endParaRPr lang="en-CA" dirty="0">
              <a:solidFill>
                <a:schemeClr val="bg1"/>
              </a:solidFill>
            </a:endParaRPr>
          </a:p>
        </p:txBody>
      </p:sp>
    </p:spTree>
    <p:extLst>
      <p:ext uri="{BB962C8B-B14F-4D97-AF65-F5344CB8AC3E}">
        <p14:creationId xmlns:p14="http://schemas.microsoft.com/office/powerpoint/2010/main" xmlns="" val="1318934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1883608888"/>
              </p:ext>
            </p:extLst>
          </p:nvPr>
        </p:nvGraphicFramePr>
        <p:xfrm>
          <a:off x="755576" y="1700808"/>
          <a:ext cx="7632848" cy="4983091"/>
        </p:xfrm>
        <a:graphic>
          <a:graphicData uri="http://schemas.openxmlformats.org/drawingml/2006/table">
            <a:tbl>
              <a:tblPr firstRow="1" firstCol="1" bandRow="1">
                <a:tableStyleId>{69CF1AB2-1976-4502-BF36-3FF5EA218861}</a:tableStyleId>
              </a:tblPr>
              <a:tblGrid>
                <a:gridCol w="5947781"/>
                <a:gridCol w="1685067"/>
              </a:tblGrid>
              <a:tr h="293123">
                <a:tc>
                  <a:txBody>
                    <a:bodyPr/>
                    <a:lstStyle/>
                    <a:p>
                      <a:pPr>
                        <a:lnSpc>
                          <a:spcPct val="115000"/>
                        </a:lnSpc>
                        <a:spcAft>
                          <a:spcPts val="0"/>
                        </a:spcAft>
                      </a:pPr>
                      <a:r>
                        <a:rPr lang="en-CA" sz="1600" dirty="0">
                          <a:effectLst/>
                        </a:rPr>
                        <a:t>Electronic Databases (n=12)</a:t>
                      </a:r>
                      <a:endParaRPr lang="en-CA" sz="1200" dirty="0">
                        <a:solidFill>
                          <a:schemeClr val="tx1"/>
                        </a:solidFill>
                        <a:effectLst/>
                        <a:latin typeface="Garamond"/>
                        <a:ea typeface="Calibri"/>
                        <a:cs typeface="Times New Roman"/>
                      </a:endParaRPr>
                    </a:p>
                  </a:txBody>
                  <a:tcPr marL="66550" marR="66550" marT="0" marB="0">
                    <a:solidFill>
                      <a:schemeClr val="accent1"/>
                    </a:solidFill>
                  </a:tcPr>
                </a:tc>
                <a:tc>
                  <a:txBody>
                    <a:bodyPr/>
                    <a:lstStyle/>
                    <a:p>
                      <a:pPr algn="r">
                        <a:lnSpc>
                          <a:spcPct val="115000"/>
                        </a:lnSpc>
                        <a:spcAft>
                          <a:spcPts val="0"/>
                        </a:spcAft>
                        <a:tabLst>
                          <a:tab pos="923925" algn="l"/>
                        </a:tabLst>
                      </a:pPr>
                      <a:r>
                        <a:rPr lang="en-CA" sz="1600" dirty="0">
                          <a:effectLst/>
                        </a:rPr>
                        <a:t> </a:t>
                      </a:r>
                      <a:endParaRPr lang="en-CA" sz="1200" dirty="0">
                        <a:effectLst/>
                        <a:latin typeface="Garamond"/>
                        <a:ea typeface="Calibri"/>
                        <a:cs typeface="Times New Roman"/>
                      </a:endParaRPr>
                    </a:p>
                  </a:txBody>
                  <a:tcPr marL="66550" marR="66550" marT="0" marB="0">
                    <a:solidFill>
                      <a:schemeClr val="accent1"/>
                    </a:solidFill>
                  </a:tcPr>
                </a:tc>
              </a:tr>
              <a:tr h="293123">
                <a:tc>
                  <a:txBody>
                    <a:bodyPr/>
                    <a:lstStyle/>
                    <a:p>
                      <a:pPr>
                        <a:lnSpc>
                          <a:spcPct val="115000"/>
                        </a:lnSpc>
                        <a:spcAft>
                          <a:spcPts val="0"/>
                        </a:spcAft>
                      </a:pPr>
                      <a:r>
                        <a:rPr lang="en-CA" sz="1600" b="0" dirty="0" err="1">
                          <a:effectLst/>
                        </a:rPr>
                        <a:t>Proquest</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1,831</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Scopus</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2,544</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Medline</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1,557</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EMBASE</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2,335</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CINAHL</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621</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Web of Knowledge</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1,850</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err="1">
                          <a:effectLst/>
                        </a:rPr>
                        <a:t>PsychInfo</a:t>
                      </a:r>
                      <a:r>
                        <a:rPr lang="en-CA" sz="1600" b="0" dirty="0">
                          <a:effectLst/>
                        </a:rPr>
                        <a:t> – Ovid</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2,265</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Social Work Abstracts - Ovid</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78</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LGBT Life</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753</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Bibliography of Native North Americans</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246</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Native Health Database</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575</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b="0" dirty="0">
                          <a:effectLst/>
                        </a:rPr>
                        <a:t>Indigenous Studies Portal</a:t>
                      </a:r>
                      <a:endParaRPr lang="en-CA" sz="1200" b="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1,001</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dirty="0">
                          <a:effectLst/>
                        </a:rPr>
                        <a:t>Total References</a:t>
                      </a:r>
                      <a:endParaRPr lang="en-CA" sz="120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15,779</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a:effectLst/>
                        </a:rPr>
                        <a:t>Duplicates </a:t>
                      </a:r>
                      <a:endParaRPr lang="en-CA" sz="120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8,627</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dirty="0">
                          <a:effectLst/>
                        </a:rPr>
                        <a:t>Excludes </a:t>
                      </a:r>
                      <a:r>
                        <a:rPr lang="en-CA" sz="1600" dirty="0" smtClean="0">
                          <a:effectLst/>
                        </a:rPr>
                        <a:t>(By </a:t>
                      </a:r>
                      <a:r>
                        <a:rPr lang="en-CA" sz="1600" dirty="0">
                          <a:effectLst/>
                        </a:rPr>
                        <a:t>at least two reviewers)</a:t>
                      </a:r>
                      <a:endParaRPr lang="en-CA" sz="120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7,109</a:t>
                      </a:r>
                      <a:endParaRPr lang="en-CA" sz="1200" dirty="0">
                        <a:solidFill>
                          <a:schemeClr val="bg1"/>
                        </a:solidFill>
                        <a:effectLst/>
                        <a:latin typeface="Garamond"/>
                        <a:ea typeface="Calibri"/>
                        <a:cs typeface="Times New Roman"/>
                      </a:endParaRPr>
                    </a:p>
                  </a:txBody>
                  <a:tcPr marL="66550" marR="66550" marT="0" marB="0"/>
                </a:tc>
              </a:tr>
              <a:tr h="293123">
                <a:tc>
                  <a:txBody>
                    <a:bodyPr/>
                    <a:lstStyle/>
                    <a:p>
                      <a:pPr>
                        <a:lnSpc>
                          <a:spcPct val="115000"/>
                        </a:lnSpc>
                        <a:spcAft>
                          <a:spcPts val="0"/>
                        </a:spcAft>
                      </a:pPr>
                      <a:r>
                        <a:rPr lang="en-CA" sz="1600" dirty="0">
                          <a:effectLst/>
                        </a:rPr>
                        <a:t>Total Yield Included</a:t>
                      </a:r>
                      <a:endParaRPr lang="en-CA" sz="1200" dirty="0">
                        <a:solidFill>
                          <a:schemeClr val="bg1"/>
                        </a:solidFill>
                        <a:effectLst/>
                        <a:latin typeface="Garamond"/>
                        <a:ea typeface="Calibri"/>
                        <a:cs typeface="Times New Roman"/>
                      </a:endParaRPr>
                    </a:p>
                  </a:txBody>
                  <a:tcPr marL="66550" marR="66550" marT="0" marB="0"/>
                </a:tc>
                <a:tc>
                  <a:txBody>
                    <a:bodyPr/>
                    <a:lstStyle/>
                    <a:p>
                      <a:pPr algn="r">
                        <a:lnSpc>
                          <a:spcPct val="115000"/>
                        </a:lnSpc>
                        <a:spcAft>
                          <a:spcPts val="0"/>
                        </a:spcAft>
                        <a:tabLst>
                          <a:tab pos="923925" algn="l"/>
                        </a:tabLst>
                      </a:pPr>
                      <a:r>
                        <a:rPr lang="en-CA" sz="1600" dirty="0">
                          <a:effectLst/>
                        </a:rPr>
                        <a:t>43</a:t>
                      </a:r>
                      <a:endParaRPr lang="en-CA" sz="1200" dirty="0">
                        <a:solidFill>
                          <a:schemeClr val="bg1"/>
                        </a:solidFill>
                        <a:effectLst/>
                        <a:latin typeface="Garamond"/>
                        <a:ea typeface="Calibri"/>
                        <a:cs typeface="Times New Roman"/>
                      </a:endParaRPr>
                    </a:p>
                  </a:txBody>
                  <a:tcPr marL="66550" marR="66550" marT="0" marB="0"/>
                </a:tc>
              </a:tr>
            </a:tbl>
          </a:graphicData>
        </a:graphic>
      </p:graphicFrame>
      <p:sp>
        <p:nvSpPr>
          <p:cNvPr id="10" name="Title 1"/>
          <p:cNvSpPr>
            <a:spLocks noGrp="1"/>
          </p:cNvSpPr>
          <p:nvPr>
            <p:ph type="title"/>
          </p:nvPr>
        </p:nvSpPr>
        <p:spPr>
          <a:xfrm>
            <a:off x="457200" y="155448"/>
            <a:ext cx="8229600" cy="1252728"/>
          </a:xfrm>
        </p:spPr>
        <p:txBody>
          <a:bodyPr anchor="b">
            <a:normAutofit/>
          </a:bodyPr>
          <a:lstStyle/>
          <a:p>
            <a:r>
              <a:rPr lang="en-CA" sz="4000" dirty="0" smtClean="0"/>
              <a:t>Scoping the Literature</a:t>
            </a:r>
            <a:endParaRPr lang="en-CA" sz="4000" dirty="0"/>
          </a:p>
        </p:txBody>
      </p:sp>
    </p:spTree>
    <p:extLst>
      <p:ext uri="{BB962C8B-B14F-4D97-AF65-F5344CB8AC3E}">
        <p14:creationId xmlns:p14="http://schemas.microsoft.com/office/powerpoint/2010/main" xmlns="" val="1087237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Literature Review</a:t>
            </a:r>
            <a:endParaRPr lang="en-CA" dirty="0"/>
          </a:p>
        </p:txBody>
      </p:sp>
      <p:sp>
        <p:nvSpPr>
          <p:cNvPr id="3" name="Content Placeholder 2"/>
          <p:cNvSpPr>
            <a:spLocks noGrp="1"/>
          </p:cNvSpPr>
          <p:nvPr>
            <p:ph sz="half" idx="1"/>
          </p:nvPr>
        </p:nvSpPr>
        <p:spPr>
          <a:xfrm>
            <a:off x="467544" y="1556792"/>
            <a:ext cx="8291264" cy="4968552"/>
          </a:xfrm>
        </p:spPr>
        <p:txBody>
          <a:bodyPr anchor="ctr">
            <a:normAutofit/>
          </a:bodyPr>
          <a:lstStyle/>
          <a:p>
            <a:r>
              <a:rPr lang="en-CA" sz="2600" dirty="0" smtClean="0">
                <a:solidFill>
                  <a:schemeClr val="bg1"/>
                </a:solidFill>
              </a:rPr>
              <a:t>Both academic and Aboriginal team members noted difficulty in being able to determine whether or not published research included participatory, decolonizing and/or indigenous methodologies – whether or how ceremony was used in research settings;</a:t>
            </a:r>
          </a:p>
          <a:p>
            <a:pPr marL="118872" indent="0">
              <a:buNone/>
            </a:pPr>
            <a:endParaRPr lang="en-CA" sz="2600" dirty="0" smtClean="0">
              <a:solidFill>
                <a:schemeClr val="bg1"/>
              </a:solidFill>
            </a:endParaRPr>
          </a:p>
          <a:p>
            <a:r>
              <a:rPr lang="en-CA" sz="2600" dirty="0">
                <a:solidFill>
                  <a:schemeClr val="bg1"/>
                </a:solidFill>
              </a:rPr>
              <a:t>Fine-tuning 5 main research questions to include or exclude research articles</a:t>
            </a:r>
            <a:r>
              <a:rPr lang="en-CA" sz="2600" dirty="0" smtClean="0">
                <a:solidFill>
                  <a:schemeClr val="bg1"/>
                </a:solidFill>
              </a:rPr>
              <a:t>;</a:t>
            </a:r>
          </a:p>
          <a:p>
            <a:endParaRPr lang="en-CA" sz="2600" dirty="0">
              <a:solidFill>
                <a:schemeClr val="bg1"/>
              </a:solidFill>
            </a:endParaRPr>
          </a:p>
          <a:p>
            <a:r>
              <a:rPr lang="en-CA" sz="2600" dirty="0">
                <a:solidFill>
                  <a:schemeClr val="bg1"/>
                </a:solidFill>
              </a:rPr>
              <a:t>Finding a way to “save” articles of interest excluded from the lit review so as these articles are available for future reference;</a:t>
            </a:r>
          </a:p>
          <a:p>
            <a:endParaRPr lang="en-CA" dirty="0">
              <a:solidFill>
                <a:schemeClr val="bg1"/>
              </a:solidFill>
            </a:endParaRPr>
          </a:p>
        </p:txBody>
      </p:sp>
    </p:spTree>
    <p:extLst>
      <p:ext uri="{BB962C8B-B14F-4D97-AF65-F5344CB8AC3E}">
        <p14:creationId xmlns:p14="http://schemas.microsoft.com/office/powerpoint/2010/main" xmlns="" val="3171154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Retreat</a:t>
            </a:r>
            <a:endParaRPr lang="en-CA" dirty="0"/>
          </a:p>
        </p:txBody>
      </p:sp>
      <p:sp>
        <p:nvSpPr>
          <p:cNvPr id="3" name="Content Placeholder 2"/>
          <p:cNvSpPr>
            <a:spLocks noGrp="1"/>
          </p:cNvSpPr>
          <p:nvPr>
            <p:ph sz="half" idx="1"/>
          </p:nvPr>
        </p:nvSpPr>
        <p:spPr>
          <a:xfrm>
            <a:off x="467544" y="1628800"/>
            <a:ext cx="8291264" cy="4623816"/>
          </a:xfrm>
        </p:spPr>
        <p:txBody>
          <a:bodyPr>
            <a:normAutofit/>
          </a:bodyPr>
          <a:lstStyle/>
          <a:p>
            <a:r>
              <a:rPr lang="en-CA" sz="2600" dirty="0" smtClean="0">
                <a:solidFill>
                  <a:schemeClr val="bg1"/>
                </a:solidFill>
              </a:rPr>
              <a:t>Mutual learning about western research protocols and requirements, and indigenous knowledge and methods;</a:t>
            </a:r>
          </a:p>
          <a:p>
            <a:endParaRPr lang="en-CA" sz="2600" dirty="0" smtClean="0">
              <a:solidFill>
                <a:schemeClr val="bg1"/>
              </a:solidFill>
            </a:endParaRPr>
          </a:p>
          <a:p>
            <a:r>
              <a:rPr lang="en-CA" sz="2600" dirty="0" smtClean="0">
                <a:solidFill>
                  <a:schemeClr val="bg1"/>
                </a:solidFill>
              </a:rPr>
              <a:t>Incorporated relevant and significant indigenous spirituality</a:t>
            </a:r>
            <a:r>
              <a:rPr lang="en-CA" sz="2600" dirty="0">
                <a:solidFill>
                  <a:schemeClr val="bg1"/>
                </a:solidFill>
              </a:rPr>
              <a:t>; </a:t>
            </a:r>
            <a:r>
              <a:rPr lang="en-CA" sz="2600" dirty="0" smtClean="0">
                <a:solidFill>
                  <a:schemeClr val="bg1"/>
                </a:solidFill>
              </a:rPr>
              <a:t>Development of the team in relation to having a </a:t>
            </a:r>
            <a:r>
              <a:rPr lang="en-CA" sz="2600" dirty="0">
                <a:solidFill>
                  <a:schemeClr val="bg1"/>
                </a:solidFill>
              </a:rPr>
              <a:t>long-term APHA, two-spirit and AIDS friendly Spiritual </a:t>
            </a:r>
            <a:r>
              <a:rPr lang="en-CA" sz="2600" dirty="0" smtClean="0">
                <a:solidFill>
                  <a:schemeClr val="bg1"/>
                </a:solidFill>
              </a:rPr>
              <a:t>Helpers </a:t>
            </a:r>
            <a:r>
              <a:rPr lang="en-CA" sz="2600" dirty="0">
                <a:solidFill>
                  <a:schemeClr val="bg1"/>
                </a:solidFill>
              </a:rPr>
              <a:t>on the </a:t>
            </a:r>
            <a:r>
              <a:rPr lang="en-CA" sz="2600" dirty="0" smtClean="0">
                <a:solidFill>
                  <a:schemeClr val="bg1"/>
                </a:solidFill>
              </a:rPr>
              <a:t>Advisory Board (CAB);</a:t>
            </a:r>
          </a:p>
          <a:p>
            <a:endParaRPr lang="en-CA" sz="2600" dirty="0">
              <a:solidFill>
                <a:schemeClr val="bg1"/>
              </a:solidFill>
            </a:endParaRPr>
          </a:p>
          <a:p>
            <a:r>
              <a:rPr lang="en-CA" sz="2600" dirty="0">
                <a:solidFill>
                  <a:schemeClr val="bg1"/>
                </a:solidFill>
              </a:rPr>
              <a:t>Advising the Research Team on how Aboriginal cultural protocols can complement western research methodology;</a:t>
            </a:r>
          </a:p>
          <a:p>
            <a:endParaRPr lang="en-CA" dirty="0" smtClean="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xmlns="" val="1791921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Team Building</a:t>
            </a:r>
            <a:endParaRPr lang="en-CA" dirty="0"/>
          </a:p>
        </p:txBody>
      </p:sp>
      <p:sp>
        <p:nvSpPr>
          <p:cNvPr id="3" name="Content Placeholder 2"/>
          <p:cNvSpPr>
            <a:spLocks noGrp="1"/>
          </p:cNvSpPr>
          <p:nvPr>
            <p:ph sz="half" idx="1"/>
          </p:nvPr>
        </p:nvSpPr>
        <p:spPr>
          <a:xfrm>
            <a:off x="467544" y="1484784"/>
            <a:ext cx="7931224" cy="5256584"/>
          </a:xfrm>
        </p:spPr>
        <p:txBody>
          <a:bodyPr>
            <a:normAutofit/>
          </a:bodyPr>
          <a:lstStyle/>
          <a:p>
            <a:r>
              <a:rPr lang="en-CA" sz="2600" dirty="0" smtClean="0">
                <a:solidFill>
                  <a:schemeClr val="bg1"/>
                </a:solidFill>
              </a:rPr>
              <a:t>Finding suitable Research Advisory Team members who are of Aboriginal descent;</a:t>
            </a:r>
          </a:p>
          <a:p>
            <a:endParaRPr lang="en-CA" sz="2600" dirty="0" smtClean="0">
              <a:solidFill>
                <a:schemeClr val="bg1"/>
              </a:solidFill>
            </a:endParaRPr>
          </a:p>
          <a:p>
            <a:r>
              <a:rPr lang="en-CA" sz="2600" dirty="0" smtClean="0">
                <a:solidFill>
                  <a:schemeClr val="bg1"/>
                </a:solidFill>
              </a:rPr>
              <a:t>Designing a recruitment strategy and hiring process sensitive to western and Aboriginal requirements;</a:t>
            </a:r>
          </a:p>
          <a:p>
            <a:endParaRPr lang="en-CA" sz="2600" dirty="0" smtClean="0">
              <a:solidFill>
                <a:schemeClr val="bg1"/>
              </a:solidFill>
            </a:endParaRPr>
          </a:p>
          <a:p>
            <a:r>
              <a:rPr lang="en-CA" sz="2600" dirty="0" smtClean="0">
                <a:solidFill>
                  <a:schemeClr val="bg1"/>
                </a:solidFill>
              </a:rPr>
              <a:t>Balancing western and Aboriginal </a:t>
            </a:r>
            <a:r>
              <a:rPr lang="en-CA" sz="2600" dirty="0">
                <a:solidFill>
                  <a:schemeClr val="bg1"/>
                </a:solidFill>
              </a:rPr>
              <a:t>priorities</a:t>
            </a:r>
            <a:r>
              <a:rPr lang="en-CA" sz="2600" dirty="0" smtClean="0">
                <a:solidFill>
                  <a:schemeClr val="bg1"/>
                </a:solidFill>
              </a:rPr>
              <a:t>;</a:t>
            </a:r>
          </a:p>
          <a:p>
            <a:endParaRPr lang="en-CA" sz="2600" dirty="0">
              <a:solidFill>
                <a:schemeClr val="bg1"/>
              </a:solidFill>
            </a:endParaRPr>
          </a:p>
          <a:p>
            <a:r>
              <a:rPr lang="en-CA" sz="2600" dirty="0">
                <a:solidFill>
                  <a:schemeClr val="bg1"/>
                </a:solidFill>
              </a:rPr>
              <a:t>Selection of staff, Aboriginal does not automatically mean suitable, lack of cultural-sensitivity v. being over-apologetic; </a:t>
            </a:r>
          </a:p>
          <a:p>
            <a:endParaRPr lang="en-CA" dirty="0">
              <a:solidFill>
                <a:schemeClr val="bg1"/>
              </a:solidFill>
            </a:endParaRPr>
          </a:p>
        </p:txBody>
      </p:sp>
    </p:spTree>
    <p:extLst>
      <p:ext uri="{BB962C8B-B14F-4D97-AF65-F5344CB8AC3E}">
        <p14:creationId xmlns:p14="http://schemas.microsoft.com/office/powerpoint/2010/main" xmlns="" val="213606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Ethics</a:t>
            </a:r>
            <a:endParaRPr lang="en-CA" dirty="0"/>
          </a:p>
        </p:txBody>
      </p:sp>
      <p:sp>
        <p:nvSpPr>
          <p:cNvPr id="3" name="Content Placeholder 2"/>
          <p:cNvSpPr>
            <a:spLocks noGrp="1"/>
          </p:cNvSpPr>
          <p:nvPr>
            <p:ph sz="half" idx="1"/>
          </p:nvPr>
        </p:nvSpPr>
        <p:spPr>
          <a:xfrm>
            <a:off x="467544" y="1484784"/>
            <a:ext cx="8291264" cy="5040560"/>
          </a:xfrm>
        </p:spPr>
        <p:txBody>
          <a:bodyPr anchor="ctr">
            <a:normAutofit fontScale="85000" lnSpcReduction="10000"/>
          </a:bodyPr>
          <a:lstStyle/>
          <a:p>
            <a:r>
              <a:rPr lang="en-CA" dirty="0" smtClean="0">
                <a:solidFill>
                  <a:schemeClr val="bg1"/>
                </a:solidFill>
              </a:rPr>
              <a:t>Both Aboriginal and non-Aboriginal team members worked collaboratively preparing for our submission to the REB;</a:t>
            </a:r>
          </a:p>
          <a:p>
            <a:endParaRPr lang="en-CA" dirty="0" smtClean="0">
              <a:solidFill>
                <a:schemeClr val="bg1"/>
              </a:solidFill>
            </a:endParaRPr>
          </a:p>
          <a:p>
            <a:r>
              <a:rPr lang="en-CA" dirty="0" smtClean="0">
                <a:solidFill>
                  <a:schemeClr val="bg1"/>
                </a:solidFill>
              </a:rPr>
              <a:t>Aboriginal members suggested methods, priorities, cultural practices that work, the academics suggested how such things would be viewed and responded to by the REB;</a:t>
            </a:r>
          </a:p>
          <a:p>
            <a:endParaRPr lang="en-CA" dirty="0" smtClean="0">
              <a:solidFill>
                <a:schemeClr val="bg1"/>
              </a:solidFill>
            </a:endParaRPr>
          </a:p>
          <a:p>
            <a:r>
              <a:rPr lang="en-CA" dirty="0">
                <a:solidFill>
                  <a:schemeClr val="bg1"/>
                </a:solidFill>
              </a:rPr>
              <a:t>Freedom to ‘adapt as we go’ was severely curtailed once our plan went before the university Research Ethics Board</a:t>
            </a:r>
            <a:r>
              <a:rPr lang="en-CA" dirty="0" smtClean="0">
                <a:solidFill>
                  <a:schemeClr val="bg1"/>
                </a:solidFill>
              </a:rPr>
              <a:t>;</a:t>
            </a:r>
          </a:p>
          <a:p>
            <a:endParaRPr lang="en-CA" dirty="0">
              <a:solidFill>
                <a:schemeClr val="bg1"/>
              </a:solidFill>
            </a:endParaRPr>
          </a:p>
          <a:p>
            <a:r>
              <a:rPr lang="en-CA" dirty="0">
                <a:solidFill>
                  <a:schemeClr val="bg1"/>
                </a:solidFill>
              </a:rPr>
              <a:t>Established protocol eliminated involvement of non-academics in some areas of the research process; setting up sites, direct communication with </a:t>
            </a:r>
            <a:r>
              <a:rPr lang="en-CA" dirty="0" smtClean="0">
                <a:solidFill>
                  <a:schemeClr val="bg1"/>
                </a:solidFill>
              </a:rPr>
              <a:t>participants, </a:t>
            </a:r>
            <a:r>
              <a:rPr lang="en-CA" dirty="0">
                <a:solidFill>
                  <a:schemeClr val="bg1"/>
                </a:solidFill>
              </a:rPr>
              <a:t>and recruitment</a:t>
            </a:r>
            <a:r>
              <a:rPr lang="en-CA"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xmlns="" val="256254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Collection</a:t>
            </a:r>
            <a:endParaRPr lang="en-CA" dirty="0"/>
          </a:p>
        </p:txBody>
      </p:sp>
      <p:sp>
        <p:nvSpPr>
          <p:cNvPr id="3" name="Content Placeholder 2"/>
          <p:cNvSpPr>
            <a:spLocks noGrp="1"/>
          </p:cNvSpPr>
          <p:nvPr>
            <p:ph sz="half" idx="1"/>
          </p:nvPr>
        </p:nvSpPr>
        <p:spPr>
          <a:xfrm>
            <a:off x="457200" y="1773936"/>
            <a:ext cx="8363272" cy="4623816"/>
          </a:xfrm>
        </p:spPr>
        <p:txBody>
          <a:bodyPr/>
          <a:lstStyle/>
          <a:p>
            <a:r>
              <a:rPr lang="en-US" sz="2600" dirty="0" smtClean="0">
                <a:solidFill>
                  <a:schemeClr val="bg1"/>
                </a:solidFill>
              </a:rPr>
              <a:t>Focus group recruitment (role of team members in terms of confidentiality)</a:t>
            </a:r>
          </a:p>
          <a:p>
            <a:endParaRPr lang="en-US" sz="2600" dirty="0" smtClean="0">
              <a:solidFill>
                <a:schemeClr val="bg1"/>
              </a:solidFill>
            </a:endParaRPr>
          </a:p>
          <a:p>
            <a:r>
              <a:rPr lang="en-US" sz="2600" dirty="0">
                <a:solidFill>
                  <a:schemeClr val="bg1"/>
                </a:solidFill>
              </a:rPr>
              <a:t>Lower numbers based on confidentiality in a group</a:t>
            </a:r>
            <a:endParaRPr lang="en-CA" sz="2600"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xmlns="" val="1659589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CA" sz="4000" dirty="0" smtClean="0"/>
              <a:t>Acknowledgements</a:t>
            </a:r>
            <a:endParaRPr lang="en-CA" sz="4000" dirty="0"/>
          </a:p>
        </p:txBody>
      </p:sp>
      <p:sp>
        <p:nvSpPr>
          <p:cNvPr id="3" name="Content Placeholder 2"/>
          <p:cNvSpPr>
            <a:spLocks noGrp="1"/>
          </p:cNvSpPr>
          <p:nvPr>
            <p:ph idx="1"/>
          </p:nvPr>
        </p:nvSpPr>
        <p:spPr>
          <a:xfrm>
            <a:off x="467544" y="1556792"/>
            <a:ext cx="8229600" cy="5184576"/>
          </a:xfrm>
        </p:spPr>
        <p:txBody>
          <a:bodyPr>
            <a:normAutofit fontScale="70000" lnSpcReduction="20000"/>
          </a:bodyPr>
          <a:lstStyle/>
          <a:p>
            <a:r>
              <a:rPr lang="en-CA" dirty="0" smtClean="0">
                <a:solidFill>
                  <a:schemeClr val="bg1"/>
                </a:solidFill>
              </a:rPr>
              <a:t>Catalyst Grant funded by the Canadian Institutes of </a:t>
            </a:r>
            <a:r>
              <a:rPr lang="en-CA" dirty="0">
                <a:solidFill>
                  <a:schemeClr val="bg1"/>
                </a:solidFill>
              </a:rPr>
              <a:t>Health Research </a:t>
            </a:r>
            <a:r>
              <a:rPr lang="en-CA" dirty="0" smtClean="0">
                <a:solidFill>
                  <a:schemeClr val="bg1"/>
                </a:solidFill>
              </a:rPr>
              <a:t>(No. 492662)</a:t>
            </a:r>
          </a:p>
          <a:p>
            <a:endParaRPr lang="en-CA" dirty="0" smtClean="0">
              <a:solidFill>
                <a:schemeClr val="bg1"/>
              </a:solidFill>
            </a:endParaRPr>
          </a:p>
          <a:p>
            <a:pPr marL="118872" indent="0">
              <a:buNone/>
            </a:pPr>
            <a:r>
              <a:rPr lang="en-CA" sz="3400" b="1" dirty="0" smtClean="0">
                <a:solidFill>
                  <a:schemeClr val="bg1"/>
                </a:solidFill>
              </a:rPr>
              <a:t>Research Team</a:t>
            </a:r>
          </a:p>
          <a:p>
            <a:pPr marL="118872" indent="0">
              <a:buNone/>
            </a:pPr>
            <a:endParaRPr lang="en-CA" b="1" dirty="0" smtClean="0">
              <a:solidFill>
                <a:schemeClr val="bg1"/>
              </a:solidFill>
            </a:endParaRPr>
          </a:p>
          <a:p>
            <a:r>
              <a:rPr lang="en-CA" dirty="0" smtClean="0">
                <a:solidFill>
                  <a:schemeClr val="bg1"/>
                </a:solidFill>
              </a:rPr>
              <a:t>Investigators</a:t>
            </a:r>
            <a:r>
              <a:rPr lang="en-CA" i="1" dirty="0" smtClean="0">
                <a:solidFill>
                  <a:schemeClr val="bg1"/>
                </a:solidFill>
              </a:rPr>
              <a:t>: David J. Brennan </a:t>
            </a:r>
            <a:r>
              <a:rPr lang="en-CA" dirty="0" smtClean="0">
                <a:solidFill>
                  <a:schemeClr val="bg1"/>
                </a:solidFill>
              </a:rPr>
              <a:t>(PI)</a:t>
            </a:r>
            <a:r>
              <a:rPr lang="en-CA" i="1" dirty="0" smtClean="0">
                <a:solidFill>
                  <a:schemeClr val="bg1"/>
                </a:solidFill>
              </a:rPr>
              <a:t>, Art Zoccole </a:t>
            </a:r>
            <a:r>
              <a:rPr lang="en-CA" dirty="0" smtClean="0">
                <a:solidFill>
                  <a:schemeClr val="bg1"/>
                </a:solidFill>
              </a:rPr>
              <a:t>(Principle Knowledge User)</a:t>
            </a:r>
            <a:r>
              <a:rPr lang="en-CA" i="1" dirty="0" smtClean="0">
                <a:solidFill>
                  <a:schemeClr val="bg1"/>
                </a:solidFill>
              </a:rPr>
              <a:t>, Randy Jackson</a:t>
            </a:r>
            <a:r>
              <a:rPr lang="en-CA" dirty="0" smtClean="0">
                <a:solidFill>
                  <a:schemeClr val="bg1"/>
                </a:solidFill>
              </a:rPr>
              <a:t> (Co-I), and</a:t>
            </a:r>
            <a:r>
              <a:rPr lang="en-CA" i="1" dirty="0" smtClean="0">
                <a:solidFill>
                  <a:schemeClr val="bg1"/>
                </a:solidFill>
              </a:rPr>
              <a:t> Tony </a:t>
            </a:r>
            <a:r>
              <a:rPr lang="en-CA" i="1" dirty="0" err="1" smtClean="0">
                <a:solidFill>
                  <a:schemeClr val="bg1"/>
                </a:solidFill>
              </a:rPr>
              <a:t>Nobis</a:t>
            </a:r>
            <a:r>
              <a:rPr lang="en-CA" i="1" dirty="0" smtClean="0">
                <a:solidFill>
                  <a:schemeClr val="bg1"/>
                </a:solidFill>
              </a:rPr>
              <a:t> </a:t>
            </a:r>
            <a:r>
              <a:rPr lang="en-CA" dirty="0" smtClean="0">
                <a:solidFill>
                  <a:schemeClr val="bg1"/>
                </a:solidFill>
              </a:rPr>
              <a:t>(Co-I</a:t>
            </a:r>
            <a:r>
              <a:rPr lang="en-CA" i="1" dirty="0" smtClean="0">
                <a:solidFill>
                  <a:schemeClr val="bg1"/>
                </a:solidFill>
              </a:rPr>
              <a:t>)</a:t>
            </a:r>
            <a:endParaRPr lang="en-CA" i="1" dirty="0">
              <a:solidFill>
                <a:schemeClr val="bg1"/>
              </a:solidFill>
            </a:endParaRPr>
          </a:p>
          <a:p>
            <a:r>
              <a:rPr lang="en-CA" dirty="0" smtClean="0">
                <a:solidFill>
                  <a:schemeClr val="bg1"/>
                </a:solidFill>
              </a:rPr>
              <a:t>Research Staff</a:t>
            </a:r>
            <a:r>
              <a:rPr lang="en-CA" i="1" dirty="0" smtClean="0">
                <a:solidFill>
                  <a:schemeClr val="bg1"/>
                </a:solidFill>
              </a:rPr>
              <a:t>:  </a:t>
            </a:r>
            <a:r>
              <a:rPr lang="en-CA" i="1" dirty="0">
                <a:solidFill>
                  <a:schemeClr val="bg1"/>
                </a:solidFill>
              </a:rPr>
              <a:t>Earl </a:t>
            </a:r>
            <a:r>
              <a:rPr lang="en-CA" i="1" dirty="0" err="1" smtClean="0">
                <a:solidFill>
                  <a:schemeClr val="bg1"/>
                </a:solidFill>
              </a:rPr>
              <a:t>Nowgesic</a:t>
            </a:r>
            <a:r>
              <a:rPr lang="en-CA" i="1" dirty="0" smtClean="0">
                <a:solidFill>
                  <a:schemeClr val="bg1"/>
                </a:solidFill>
              </a:rPr>
              <a:t> </a:t>
            </a:r>
            <a:r>
              <a:rPr lang="en-CA" dirty="0" smtClean="0">
                <a:solidFill>
                  <a:schemeClr val="bg1"/>
                </a:solidFill>
              </a:rPr>
              <a:t>(PhD candidate)</a:t>
            </a:r>
            <a:r>
              <a:rPr lang="en-CA" i="1" dirty="0" smtClean="0">
                <a:solidFill>
                  <a:schemeClr val="bg1"/>
                </a:solidFill>
              </a:rPr>
              <a:t>, </a:t>
            </a:r>
            <a:r>
              <a:rPr lang="en-CA" i="1" dirty="0" err="1" smtClean="0">
                <a:solidFill>
                  <a:schemeClr val="bg1"/>
                </a:solidFill>
              </a:rPr>
              <a:t>Chavisa</a:t>
            </a:r>
            <a:r>
              <a:rPr lang="en-CA" i="1" dirty="0" smtClean="0">
                <a:solidFill>
                  <a:schemeClr val="bg1"/>
                </a:solidFill>
              </a:rPr>
              <a:t> Brett </a:t>
            </a:r>
            <a:r>
              <a:rPr lang="en-CA" dirty="0" smtClean="0">
                <a:solidFill>
                  <a:schemeClr val="bg1"/>
                </a:solidFill>
              </a:rPr>
              <a:t>(Research Coordinator), and</a:t>
            </a:r>
            <a:r>
              <a:rPr lang="en-CA" i="1" dirty="0" smtClean="0">
                <a:solidFill>
                  <a:schemeClr val="bg1"/>
                </a:solidFill>
              </a:rPr>
              <a:t> </a:t>
            </a:r>
            <a:r>
              <a:rPr lang="en-CA" i="1" dirty="0" err="1" smtClean="0">
                <a:solidFill>
                  <a:schemeClr val="bg1"/>
                </a:solidFill>
              </a:rPr>
              <a:t>Georgi</a:t>
            </a:r>
            <a:r>
              <a:rPr lang="en-CA" i="1" dirty="0" smtClean="0">
                <a:solidFill>
                  <a:schemeClr val="bg1"/>
                </a:solidFill>
              </a:rPr>
              <a:t> Georgievski </a:t>
            </a:r>
            <a:r>
              <a:rPr lang="en-CA" dirty="0" smtClean="0">
                <a:solidFill>
                  <a:schemeClr val="bg1"/>
                </a:solidFill>
              </a:rPr>
              <a:t>(Undergraduate Research Assistant)</a:t>
            </a:r>
          </a:p>
          <a:p>
            <a:pPr marL="457200" lvl="1" indent="0">
              <a:buNone/>
            </a:pPr>
            <a:endParaRPr lang="en-CA" dirty="0" smtClean="0">
              <a:solidFill>
                <a:schemeClr val="bg1"/>
              </a:solidFill>
            </a:endParaRPr>
          </a:p>
          <a:p>
            <a:pPr marL="118872" indent="0">
              <a:buNone/>
            </a:pPr>
            <a:r>
              <a:rPr lang="en-CA" sz="3400" b="1" dirty="0" smtClean="0">
                <a:solidFill>
                  <a:schemeClr val="bg1"/>
                </a:solidFill>
              </a:rPr>
              <a:t>Advisory Committee </a:t>
            </a:r>
          </a:p>
          <a:p>
            <a:pPr marL="118872" indent="0">
              <a:buNone/>
            </a:pPr>
            <a:endParaRPr lang="en-CA" b="1" dirty="0" smtClean="0">
              <a:solidFill>
                <a:schemeClr val="bg1"/>
              </a:solidFill>
            </a:endParaRPr>
          </a:p>
          <a:p>
            <a:r>
              <a:rPr lang="en-CA" dirty="0" smtClean="0">
                <a:solidFill>
                  <a:schemeClr val="bg1"/>
                </a:solidFill>
              </a:rPr>
              <a:t>OAHAS—the Ontario Aboriginal HIV/AIDS Strategy— (</a:t>
            </a:r>
            <a:r>
              <a:rPr lang="en-CA" i="1" dirty="0" smtClean="0">
                <a:solidFill>
                  <a:schemeClr val="bg1"/>
                </a:solidFill>
              </a:rPr>
              <a:t>Doe O’Brien-</a:t>
            </a:r>
            <a:r>
              <a:rPr lang="en-CA" i="1" dirty="0" err="1" smtClean="0">
                <a:solidFill>
                  <a:schemeClr val="bg1"/>
                </a:solidFill>
              </a:rPr>
              <a:t>Teengs</a:t>
            </a:r>
            <a:r>
              <a:rPr lang="en-CA" dirty="0" smtClean="0">
                <a:solidFill>
                  <a:schemeClr val="bg1"/>
                </a:solidFill>
              </a:rPr>
              <a:t>,</a:t>
            </a:r>
            <a:r>
              <a:rPr lang="en-CA" i="1" dirty="0" smtClean="0">
                <a:solidFill>
                  <a:schemeClr val="bg1"/>
                </a:solidFill>
              </a:rPr>
              <a:t> Heather </a:t>
            </a:r>
            <a:r>
              <a:rPr lang="en-CA" i="1" dirty="0" err="1" smtClean="0">
                <a:solidFill>
                  <a:schemeClr val="bg1"/>
                </a:solidFill>
              </a:rPr>
              <a:t>Chierici</a:t>
            </a:r>
            <a:r>
              <a:rPr lang="en-CA" dirty="0" smtClean="0">
                <a:solidFill>
                  <a:schemeClr val="bg1"/>
                </a:solidFill>
              </a:rPr>
              <a:t>,</a:t>
            </a:r>
            <a:r>
              <a:rPr lang="en-CA" i="1" dirty="0" smtClean="0">
                <a:solidFill>
                  <a:schemeClr val="bg1"/>
                </a:solidFill>
              </a:rPr>
              <a:t> Sharp </a:t>
            </a:r>
            <a:r>
              <a:rPr lang="en-CA" i="1" dirty="0" err="1" smtClean="0">
                <a:solidFill>
                  <a:schemeClr val="bg1"/>
                </a:solidFill>
              </a:rPr>
              <a:t>Dopler</a:t>
            </a:r>
            <a:r>
              <a:rPr lang="en-CA" dirty="0" smtClean="0">
                <a:solidFill>
                  <a:schemeClr val="bg1"/>
                </a:solidFill>
              </a:rPr>
              <a:t>,</a:t>
            </a:r>
            <a:r>
              <a:rPr lang="en-CA" i="1" dirty="0">
                <a:solidFill>
                  <a:schemeClr val="bg1"/>
                </a:solidFill>
              </a:rPr>
              <a:t> </a:t>
            </a:r>
            <a:r>
              <a:rPr lang="en-CA" dirty="0" smtClean="0">
                <a:solidFill>
                  <a:schemeClr val="bg1"/>
                </a:solidFill>
              </a:rPr>
              <a:t>and</a:t>
            </a:r>
            <a:r>
              <a:rPr lang="en-CA" i="1" dirty="0" smtClean="0">
                <a:solidFill>
                  <a:schemeClr val="bg1"/>
                </a:solidFill>
              </a:rPr>
              <a:t> Lyndon George</a:t>
            </a:r>
            <a:r>
              <a:rPr lang="en-CA" dirty="0" smtClean="0">
                <a:solidFill>
                  <a:schemeClr val="bg1"/>
                </a:solidFill>
              </a:rPr>
              <a:t>)</a:t>
            </a:r>
          </a:p>
          <a:p>
            <a:r>
              <a:rPr lang="en-CA" dirty="0" smtClean="0">
                <a:solidFill>
                  <a:schemeClr val="bg1"/>
                </a:solidFill>
              </a:rPr>
              <a:t>Nine Circles Community Health Clinic (</a:t>
            </a:r>
            <a:r>
              <a:rPr lang="en-CA" i="1" dirty="0" err="1" smtClean="0">
                <a:solidFill>
                  <a:schemeClr val="bg1"/>
                </a:solidFill>
              </a:rPr>
              <a:t>Petanacoot</a:t>
            </a:r>
            <a:r>
              <a:rPr lang="en-CA" i="1" dirty="0" smtClean="0">
                <a:solidFill>
                  <a:schemeClr val="bg1"/>
                </a:solidFill>
              </a:rPr>
              <a:t> </a:t>
            </a:r>
            <a:r>
              <a:rPr lang="en-CA" i="1" dirty="0" err="1" smtClean="0">
                <a:solidFill>
                  <a:schemeClr val="bg1"/>
                </a:solidFill>
              </a:rPr>
              <a:t>Nenakawekapo</a:t>
            </a:r>
            <a:r>
              <a:rPr lang="en-CA" dirty="0" smtClean="0">
                <a:solidFill>
                  <a:schemeClr val="bg1"/>
                </a:solidFill>
              </a:rPr>
              <a:t>)</a:t>
            </a:r>
          </a:p>
          <a:p>
            <a:r>
              <a:rPr lang="en-CA" dirty="0" smtClean="0">
                <a:solidFill>
                  <a:schemeClr val="bg1"/>
                </a:solidFill>
              </a:rPr>
              <a:t>Toronto Aboriginal Care Team (</a:t>
            </a:r>
            <a:r>
              <a:rPr lang="en-CA" i="1" dirty="0" err="1" smtClean="0">
                <a:solidFill>
                  <a:schemeClr val="bg1"/>
                </a:solidFill>
              </a:rPr>
              <a:t>Alita</a:t>
            </a:r>
            <a:r>
              <a:rPr lang="en-CA" i="1" dirty="0" smtClean="0">
                <a:solidFill>
                  <a:schemeClr val="bg1"/>
                </a:solidFill>
              </a:rPr>
              <a:t> </a:t>
            </a:r>
            <a:r>
              <a:rPr lang="en-CA" i="1" dirty="0" err="1" smtClean="0">
                <a:solidFill>
                  <a:schemeClr val="bg1"/>
                </a:solidFill>
              </a:rPr>
              <a:t>Sauve</a:t>
            </a:r>
            <a:r>
              <a:rPr lang="en-CA" dirty="0" smtClean="0">
                <a:solidFill>
                  <a:schemeClr val="bg1"/>
                </a:solidFill>
              </a:rPr>
              <a:t>)</a:t>
            </a:r>
          </a:p>
          <a:p>
            <a:r>
              <a:rPr lang="en-CA" dirty="0" smtClean="0">
                <a:solidFill>
                  <a:schemeClr val="bg1"/>
                </a:solidFill>
              </a:rPr>
              <a:t>Union </a:t>
            </a:r>
            <a:r>
              <a:rPr lang="en-CA" dirty="0">
                <a:solidFill>
                  <a:schemeClr val="bg1"/>
                </a:solidFill>
              </a:rPr>
              <a:t>of Ontario Indians HIV/AIDS </a:t>
            </a:r>
            <a:r>
              <a:rPr lang="en-CA" dirty="0" smtClean="0">
                <a:solidFill>
                  <a:schemeClr val="bg1"/>
                </a:solidFill>
              </a:rPr>
              <a:t>Program (</a:t>
            </a:r>
            <a:r>
              <a:rPr lang="en-CA" i="1" dirty="0" smtClean="0">
                <a:solidFill>
                  <a:schemeClr val="bg1"/>
                </a:solidFill>
              </a:rPr>
              <a:t>Jodi Cotter</a:t>
            </a:r>
            <a:r>
              <a:rPr lang="en-CA"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xmlns="" val="2484146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Developing the Research Tool</a:t>
            </a:r>
            <a:endParaRPr lang="en-CA" dirty="0"/>
          </a:p>
        </p:txBody>
      </p:sp>
      <p:sp>
        <p:nvSpPr>
          <p:cNvPr id="3" name="Content Placeholder 2"/>
          <p:cNvSpPr>
            <a:spLocks noGrp="1"/>
          </p:cNvSpPr>
          <p:nvPr>
            <p:ph sz="half" idx="1"/>
          </p:nvPr>
        </p:nvSpPr>
        <p:spPr>
          <a:xfrm>
            <a:off x="457200" y="1773936"/>
            <a:ext cx="8147248" cy="4623816"/>
          </a:xfrm>
        </p:spPr>
        <p:txBody>
          <a:bodyPr>
            <a:normAutofit/>
          </a:bodyPr>
          <a:lstStyle/>
          <a:p>
            <a:r>
              <a:rPr lang="en-CA" sz="2600" dirty="0" smtClean="0">
                <a:solidFill>
                  <a:schemeClr val="bg1"/>
                </a:solidFill>
              </a:rPr>
              <a:t>Academics sought direction from the Aboriginal team and board members to indigenize how we were going to ask the questions;</a:t>
            </a:r>
          </a:p>
          <a:p>
            <a:endParaRPr lang="en-CA" sz="2600" dirty="0" smtClean="0">
              <a:solidFill>
                <a:schemeClr val="bg1"/>
              </a:solidFill>
            </a:endParaRPr>
          </a:p>
          <a:p>
            <a:r>
              <a:rPr lang="en-CA" sz="2600" dirty="0" err="1">
                <a:solidFill>
                  <a:schemeClr val="bg1"/>
                </a:solidFill>
              </a:rPr>
              <a:t>Alita</a:t>
            </a:r>
            <a:r>
              <a:rPr lang="en-CA" sz="2600" dirty="0">
                <a:solidFill>
                  <a:schemeClr val="bg1"/>
                </a:solidFill>
              </a:rPr>
              <a:t> </a:t>
            </a:r>
            <a:r>
              <a:rPr lang="en-CA" sz="2600" dirty="0" err="1">
                <a:solidFill>
                  <a:schemeClr val="bg1"/>
                </a:solidFill>
              </a:rPr>
              <a:t>Sauve</a:t>
            </a:r>
            <a:r>
              <a:rPr lang="en-CA" sz="2600" dirty="0">
                <a:solidFill>
                  <a:schemeClr val="bg1"/>
                </a:solidFill>
              </a:rPr>
              <a:t> and Tony </a:t>
            </a:r>
            <a:r>
              <a:rPr lang="en-CA" sz="2600" dirty="0" err="1">
                <a:solidFill>
                  <a:schemeClr val="bg1"/>
                </a:solidFill>
              </a:rPr>
              <a:t>Nobis</a:t>
            </a:r>
            <a:r>
              <a:rPr lang="en-CA" sz="2600" dirty="0">
                <a:solidFill>
                  <a:schemeClr val="bg1"/>
                </a:solidFill>
              </a:rPr>
              <a:t> developed the concept for a Medicine Wheel floor map so focus group participants could </a:t>
            </a:r>
            <a:r>
              <a:rPr lang="en-CA" sz="2600" dirty="0" smtClean="0">
                <a:solidFill>
                  <a:schemeClr val="bg1"/>
                </a:solidFill>
              </a:rPr>
              <a:t>physically </a:t>
            </a:r>
            <a:r>
              <a:rPr lang="en-CA" sz="2600" dirty="0">
                <a:solidFill>
                  <a:schemeClr val="bg1"/>
                </a:solidFill>
              </a:rPr>
              <a:t>move onto sections of the map as they told their story;</a:t>
            </a:r>
          </a:p>
          <a:p>
            <a:endParaRPr lang="en-CA" dirty="0">
              <a:solidFill>
                <a:schemeClr val="bg1"/>
              </a:solidFill>
            </a:endParaRPr>
          </a:p>
        </p:txBody>
      </p:sp>
    </p:spTree>
    <p:extLst>
      <p:ext uri="{BB962C8B-B14F-4D97-AF65-F5344CB8AC3E}">
        <p14:creationId xmlns:p14="http://schemas.microsoft.com/office/powerpoint/2010/main" xmlns="" val="2727402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7664" y="1844824"/>
            <a:ext cx="5906616" cy="4429963"/>
          </a:xfrm>
          <a:prstGeom prst="rect">
            <a:avLst/>
          </a:prstGeom>
        </p:spPr>
      </p:pic>
      <p:sp>
        <p:nvSpPr>
          <p:cNvPr id="3" name="Title 2"/>
          <p:cNvSpPr>
            <a:spLocks noGrp="1"/>
          </p:cNvSpPr>
          <p:nvPr>
            <p:ph type="title"/>
          </p:nvPr>
        </p:nvSpPr>
        <p:spPr/>
        <p:txBody>
          <a:bodyPr>
            <a:normAutofit/>
          </a:bodyPr>
          <a:lstStyle/>
          <a:p>
            <a:r>
              <a:rPr lang="en-US" dirty="0" smtClean="0"/>
              <a:t>Developing the Research Tool</a:t>
            </a:r>
            <a:endParaRPr lang="en-US" dirty="0"/>
          </a:p>
        </p:txBody>
      </p:sp>
      <p:sp>
        <p:nvSpPr>
          <p:cNvPr id="4" name="Content Placeholder 3"/>
          <p:cNvSpPr>
            <a:spLocks noGrp="1"/>
          </p:cNvSpPr>
          <p:nvPr>
            <p:ph idx="1"/>
          </p:nvPr>
        </p:nvSpPr>
        <p:spPr/>
        <p:txBody>
          <a:bodyPr/>
          <a:lstStyle/>
          <a:p>
            <a:pPr marL="118872" indent="0">
              <a:buNone/>
            </a:pPr>
            <a:endParaRPr lang="en-US" dirty="0"/>
          </a:p>
        </p:txBody>
      </p:sp>
    </p:spTree>
    <p:extLst>
      <p:ext uri="{BB962C8B-B14F-4D97-AF65-F5344CB8AC3E}">
        <p14:creationId xmlns:p14="http://schemas.microsoft.com/office/powerpoint/2010/main" xmlns="" val="422170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CA" sz="4000" dirty="0" smtClean="0"/>
              <a:t>Focus Groups - Sharing Circles</a:t>
            </a:r>
            <a:endParaRPr lang="en-CA" sz="4000" dirty="0"/>
          </a:p>
        </p:txBody>
      </p:sp>
      <p:sp>
        <p:nvSpPr>
          <p:cNvPr id="3" name="Content Placeholder 2"/>
          <p:cNvSpPr>
            <a:spLocks noGrp="1"/>
          </p:cNvSpPr>
          <p:nvPr>
            <p:ph sz="half" idx="1"/>
          </p:nvPr>
        </p:nvSpPr>
        <p:spPr>
          <a:xfrm>
            <a:off x="107504" y="1484784"/>
            <a:ext cx="4608512" cy="5373216"/>
          </a:xfrm>
        </p:spPr>
        <p:txBody>
          <a:bodyPr>
            <a:normAutofit fontScale="70000" lnSpcReduction="20000"/>
          </a:bodyPr>
          <a:lstStyle/>
          <a:p>
            <a:r>
              <a:rPr lang="en-CA" sz="3100" dirty="0" smtClean="0">
                <a:solidFill>
                  <a:schemeClr val="bg1"/>
                </a:solidFill>
              </a:rPr>
              <a:t>Focus groups are sharing circles </a:t>
            </a:r>
            <a:r>
              <a:rPr lang="en-CA" sz="2600" dirty="0" smtClean="0">
                <a:solidFill>
                  <a:schemeClr val="bg1"/>
                </a:solidFill>
              </a:rPr>
              <a:t>(</a:t>
            </a:r>
            <a:r>
              <a:rPr lang="en-CA" sz="2600" dirty="0" err="1" smtClean="0">
                <a:solidFill>
                  <a:schemeClr val="bg1"/>
                </a:solidFill>
              </a:rPr>
              <a:t>Lavallee</a:t>
            </a:r>
            <a:r>
              <a:rPr lang="en-CA" sz="2600" dirty="0" smtClean="0">
                <a:solidFill>
                  <a:schemeClr val="bg1"/>
                </a:solidFill>
              </a:rPr>
              <a:t>, 2009; </a:t>
            </a:r>
            <a:r>
              <a:rPr lang="en-CA" sz="2600" dirty="0" err="1" smtClean="0">
                <a:solidFill>
                  <a:schemeClr val="bg1"/>
                </a:solidFill>
              </a:rPr>
              <a:t>Poff</a:t>
            </a:r>
            <a:r>
              <a:rPr lang="en-CA" sz="2600" dirty="0" smtClean="0">
                <a:solidFill>
                  <a:schemeClr val="bg1"/>
                </a:solidFill>
              </a:rPr>
              <a:t>, 2006; </a:t>
            </a:r>
            <a:r>
              <a:rPr lang="en-CA" sz="2600" dirty="0" err="1" smtClean="0">
                <a:solidFill>
                  <a:schemeClr val="bg1"/>
                </a:solidFill>
              </a:rPr>
              <a:t>Rothe</a:t>
            </a:r>
            <a:r>
              <a:rPr lang="en-CA" sz="2600" dirty="0" smtClean="0">
                <a:solidFill>
                  <a:schemeClr val="bg1"/>
                </a:solidFill>
              </a:rPr>
              <a:t> et al, 2009)</a:t>
            </a:r>
            <a:endParaRPr lang="en-CA" i="1" dirty="0" smtClean="0">
              <a:solidFill>
                <a:schemeClr val="bg1"/>
              </a:solidFill>
            </a:endParaRPr>
          </a:p>
          <a:p>
            <a:pPr lvl="1"/>
            <a:r>
              <a:rPr lang="en-CA" sz="2900" dirty="0">
                <a:solidFill>
                  <a:schemeClr val="bg1"/>
                </a:solidFill>
              </a:rPr>
              <a:t>Moderated by a </a:t>
            </a:r>
            <a:r>
              <a:rPr lang="en-CA" sz="2900" dirty="0" smtClean="0">
                <a:solidFill>
                  <a:schemeClr val="bg1"/>
                </a:solidFill>
              </a:rPr>
              <a:t>two-spirit </a:t>
            </a:r>
            <a:r>
              <a:rPr lang="en-CA" sz="2900" dirty="0">
                <a:solidFill>
                  <a:schemeClr val="bg1"/>
                </a:solidFill>
              </a:rPr>
              <a:t>man living with HIV and a traditional </a:t>
            </a:r>
            <a:r>
              <a:rPr lang="en-CA" sz="2900" dirty="0" smtClean="0">
                <a:solidFill>
                  <a:schemeClr val="bg1"/>
                </a:solidFill>
              </a:rPr>
              <a:t>helper</a:t>
            </a:r>
          </a:p>
          <a:p>
            <a:pPr lvl="1"/>
            <a:endParaRPr lang="en-CA" sz="2900" dirty="0" smtClean="0">
              <a:solidFill>
                <a:schemeClr val="bg1"/>
              </a:solidFill>
            </a:endParaRPr>
          </a:p>
          <a:p>
            <a:pPr lvl="1"/>
            <a:r>
              <a:rPr lang="en-CA" sz="2900" dirty="0" smtClean="0">
                <a:solidFill>
                  <a:schemeClr val="bg1"/>
                </a:solidFill>
              </a:rPr>
              <a:t>Use of traditional/ancestral knowledge (e.g. reflects oral culture)</a:t>
            </a:r>
          </a:p>
          <a:p>
            <a:pPr lvl="1"/>
            <a:endParaRPr lang="en-CA" sz="2900" dirty="0" smtClean="0">
              <a:solidFill>
                <a:schemeClr val="bg1"/>
              </a:solidFill>
            </a:endParaRPr>
          </a:p>
          <a:p>
            <a:pPr lvl="1"/>
            <a:r>
              <a:rPr lang="en-CA" sz="2900" dirty="0" smtClean="0">
                <a:solidFill>
                  <a:schemeClr val="bg1"/>
                </a:solidFill>
              </a:rPr>
              <a:t>Symbol-based inquiry (e.g., Ojibway medicine wheel used to stimulate dialogue about strengths, assets, resiliency)</a:t>
            </a:r>
          </a:p>
          <a:p>
            <a:pPr lvl="1"/>
            <a:endParaRPr lang="en-CA" sz="2900" dirty="0" smtClean="0">
              <a:solidFill>
                <a:schemeClr val="bg1"/>
              </a:solidFill>
            </a:endParaRPr>
          </a:p>
          <a:p>
            <a:pPr lvl="1"/>
            <a:r>
              <a:rPr lang="en-CA" sz="2900" dirty="0" smtClean="0">
                <a:solidFill>
                  <a:schemeClr val="bg1"/>
                </a:solidFill>
              </a:rPr>
              <a:t>3 sharing circles planned with a total of 14 participants involved</a:t>
            </a:r>
            <a:endParaRPr lang="en-CA" sz="2900" dirty="0">
              <a:solidFill>
                <a:schemeClr val="bg1"/>
              </a:solidFill>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716016" y="1988840"/>
            <a:ext cx="4224469" cy="3456384"/>
          </a:xfrm>
        </p:spPr>
      </p:pic>
      <p:sp>
        <p:nvSpPr>
          <p:cNvPr id="7" name="TextBox 6"/>
          <p:cNvSpPr txBox="1"/>
          <p:nvPr/>
        </p:nvSpPr>
        <p:spPr>
          <a:xfrm>
            <a:off x="4860032" y="5805264"/>
            <a:ext cx="4114800" cy="707886"/>
          </a:xfrm>
          <a:prstGeom prst="rect">
            <a:avLst/>
          </a:prstGeom>
          <a:noFill/>
        </p:spPr>
        <p:txBody>
          <a:bodyPr wrap="square" rtlCol="0">
            <a:spAutoFit/>
          </a:bodyPr>
          <a:lstStyle/>
          <a:p>
            <a:pPr marL="342900" indent="-342900">
              <a:buClr>
                <a:schemeClr val="accent2">
                  <a:lumMod val="60000"/>
                  <a:lumOff val="40000"/>
                </a:schemeClr>
              </a:buClr>
              <a:buFont typeface="Wingdings" charset="2"/>
              <a:buChar char="§"/>
            </a:pPr>
            <a:r>
              <a:rPr lang="en-CA" sz="2000" dirty="0" smtClean="0">
                <a:solidFill>
                  <a:prstClr val="white"/>
                </a:solidFill>
              </a:rPr>
              <a:t>Ethical review (University of Toronto and McMaster University</a:t>
            </a:r>
          </a:p>
        </p:txBody>
      </p:sp>
    </p:spTree>
    <p:extLst>
      <p:ext uri="{BB962C8B-B14F-4D97-AF65-F5344CB8AC3E}">
        <p14:creationId xmlns:p14="http://schemas.microsoft.com/office/powerpoint/2010/main" xmlns="" val="2231113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Focus Group Query</a:t>
            </a:r>
            <a:endParaRPr lang="en-CA" dirty="0"/>
          </a:p>
        </p:txBody>
      </p:sp>
      <p:sp>
        <p:nvSpPr>
          <p:cNvPr id="6" name="Content Placeholder 5"/>
          <p:cNvSpPr>
            <a:spLocks noGrp="1"/>
          </p:cNvSpPr>
          <p:nvPr>
            <p:ph idx="1"/>
          </p:nvPr>
        </p:nvSpPr>
        <p:spPr/>
        <p:txBody>
          <a:bodyPr anchor="ctr"/>
          <a:lstStyle/>
          <a:p>
            <a:pPr marL="118872" indent="0" algn="ctr">
              <a:buNone/>
            </a:pPr>
            <a:r>
              <a:rPr lang="en-US" b="1" i="1" dirty="0">
                <a:solidFill>
                  <a:schemeClr val="bg1"/>
                </a:solidFill>
              </a:rPr>
              <a:t>What's allowing you to live well long-term with HIV?</a:t>
            </a:r>
            <a:endParaRPr lang="en-CA" i="1" dirty="0">
              <a:solidFill>
                <a:schemeClr val="bg1"/>
              </a:solidFill>
            </a:endParaRPr>
          </a:p>
        </p:txBody>
      </p:sp>
    </p:spTree>
    <p:extLst>
      <p:ext uri="{BB962C8B-B14F-4D97-AF65-F5344CB8AC3E}">
        <p14:creationId xmlns:p14="http://schemas.microsoft.com/office/powerpoint/2010/main" xmlns="" val="3090644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Arranging Sharing Circles</a:t>
            </a:r>
            <a:endParaRPr lang="en-CA" dirty="0"/>
          </a:p>
        </p:txBody>
      </p:sp>
      <p:sp>
        <p:nvSpPr>
          <p:cNvPr id="3" name="Content Placeholder 2"/>
          <p:cNvSpPr>
            <a:spLocks noGrp="1"/>
          </p:cNvSpPr>
          <p:nvPr>
            <p:ph sz="half" idx="1"/>
          </p:nvPr>
        </p:nvSpPr>
        <p:spPr>
          <a:xfrm>
            <a:off x="457200" y="1773936"/>
            <a:ext cx="8075240" cy="4679400"/>
          </a:xfrm>
        </p:spPr>
        <p:txBody>
          <a:bodyPr>
            <a:normAutofit fontScale="92500" lnSpcReduction="20000"/>
          </a:bodyPr>
          <a:lstStyle/>
          <a:p>
            <a:r>
              <a:rPr lang="en-CA" dirty="0" smtClean="0">
                <a:solidFill>
                  <a:schemeClr val="bg1"/>
                </a:solidFill>
              </a:rPr>
              <a:t>Aboriginal team members were discouraged from contacting Circle moderators directly to avoid any concern of coercion of participants (who may already have a relationship with the circle moderator and the team members.</a:t>
            </a:r>
          </a:p>
          <a:p>
            <a:endParaRPr lang="en-CA" dirty="0" smtClean="0">
              <a:solidFill>
                <a:schemeClr val="bg1"/>
              </a:solidFill>
            </a:endParaRPr>
          </a:p>
          <a:p>
            <a:r>
              <a:rPr lang="en-CA" dirty="0" smtClean="0">
                <a:solidFill>
                  <a:schemeClr val="bg1"/>
                </a:solidFill>
              </a:rPr>
              <a:t>Local supports if participant gets triggered, personality clash potential as a barrier, etc.</a:t>
            </a:r>
          </a:p>
          <a:p>
            <a:endParaRPr lang="en-CA" dirty="0" smtClean="0">
              <a:solidFill>
                <a:schemeClr val="bg1"/>
              </a:solidFill>
            </a:endParaRPr>
          </a:p>
          <a:p>
            <a:r>
              <a:rPr lang="en-CA" dirty="0">
                <a:solidFill>
                  <a:schemeClr val="bg1"/>
                </a:solidFill>
              </a:rPr>
              <a:t>No direct communication between Aboriginal research team members and identified Sharing Circle </a:t>
            </a:r>
            <a:r>
              <a:rPr lang="en-CA" dirty="0" smtClean="0">
                <a:solidFill>
                  <a:schemeClr val="bg1"/>
                </a:solidFill>
              </a:rPr>
              <a:t>moderators/participants; in order to make sure the “list” of names was kept private and not accessible to anyone.</a:t>
            </a:r>
            <a:endParaRPr lang="en-CA" dirty="0">
              <a:solidFill>
                <a:schemeClr val="bg1"/>
              </a:solidFill>
            </a:endParaRPr>
          </a:p>
          <a:p>
            <a:endParaRPr lang="en-CA" dirty="0">
              <a:solidFill>
                <a:schemeClr val="bg1"/>
              </a:solidFill>
            </a:endParaRPr>
          </a:p>
          <a:p>
            <a:endParaRPr lang="en-CA" dirty="0" smtClean="0">
              <a:solidFill>
                <a:schemeClr val="bg1"/>
              </a:solidFill>
            </a:endParaRPr>
          </a:p>
        </p:txBody>
      </p:sp>
    </p:spTree>
    <p:extLst>
      <p:ext uri="{BB962C8B-B14F-4D97-AF65-F5344CB8AC3E}">
        <p14:creationId xmlns:p14="http://schemas.microsoft.com/office/powerpoint/2010/main" xmlns="" val="2807029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Recruitment of Participants</a:t>
            </a:r>
            <a:endParaRPr lang="en-CA" dirty="0"/>
          </a:p>
        </p:txBody>
      </p:sp>
      <p:sp>
        <p:nvSpPr>
          <p:cNvPr id="3" name="Content Placeholder 2"/>
          <p:cNvSpPr>
            <a:spLocks noGrp="1"/>
          </p:cNvSpPr>
          <p:nvPr>
            <p:ph sz="half" idx="1"/>
          </p:nvPr>
        </p:nvSpPr>
        <p:spPr>
          <a:xfrm>
            <a:off x="457200" y="1773936"/>
            <a:ext cx="7859216" cy="4623816"/>
          </a:xfrm>
        </p:spPr>
        <p:txBody>
          <a:bodyPr>
            <a:normAutofit fontScale="92500" lnSpcReduction="10000"/>
          </a:bodyPr>
          <a:lstStyle/>
          <a:p>
            <a:r>
              <a:rPr lang="en-CA" dirty="0" smtClean="0">
                <a:solidFill>
                  <a:schemeClr val="bg1"/>
                </a:solidFill>
              </a:rPr>
              <a:t>Recruitment proved challenging due to confidentiality, transportation, no familiar Aboriginal ‘touch’, no way to know who already signed on so Aboriginal team members could chase down potential participants being missed;</a:t>
            </a:r>
          </a:p>
          <a:p>
            <a:endParaRPr lang="en-CA" dirty="0" smtClean="0">
              <a:solidFill>
                <a:schemeClr val="bg1"/>
              </a:solidFill>
            </a:endParaRPr>
          </a:p>
          <a:p>
            <a:r>
              <a:rPr lang="en-CA" dirty="0">
                <a:solidFill>
                  <a:schemeClr val="bg1"/>
                </a:solidFill>
              </a:rPr>
              <a:t>No direct way of Aboriginal research team members to know who was already contacted and who was being overlooked</a:t>
            </a:r>
            <a:r>
              <a:rPr lang="en-CA" dirty="0" smtClean="0">
                <a:solidFill>
                  <a:schemeClr val="bg1"/>
                </a:solidFill>
              </a:rPr>
              <a:t>;</a:t>
            </a:r>
          </a:p>
          <a:p>
            <a:endParaRPr lang="en-CA" dirty="0">
              <a:solidFill>
                <a:schemeClr val="bg1"/>
              </a:solidFill>
            </a:endParaRPr>
          </a:p>
          <a:p>
            <a:r>
              <a:rPr lang="en-CA" dirty="0">
                <a:solidFill>
                  <a:schemeClr val="bg1"/>
                </a:solidFill>
              </a:rPr>
              <a:t>Some moderators expected Aboriginal research team members to be present at Sharing Circles;</a:t>
            </a:r>
          </a:p>
          <a:p>
            <a:endParaRPr lang="en-CA" dirty="0">
              <a:solidFill>
                <a:schemeClr val="bg1"/>
              </a:solidFill>
            </a:endParaRPr>
          </a:p>
        </p:txBody>
      </p:sp>
    </p:spTree>
    <p:extLst>
      <p:ext uri="{BB962C8B-B14F-4D97-AF65-F5344CB8AC3E}">
        <p14:creationId xmlns:p14="http://schemas.microsoft.com/office/powerpoint/2010/main" xmlns="" val="3773995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Confidentiality</a:t>
            </a:r>
            <a:endParaRPr lang="en-CA" dirty="0"/>
          </a:p>
        </p:txBody>
      </p:sp>
      <p:sp>
        <p:nvSpPr>
          <p:cNvPr id="3" name="Content Placeholder 2"/>
          <p:cNvSpPr>
            <a:spLocks noGrp="1"/>
          </p:cNvSpPr>
          <p:nvPr>
            <p:ph sz="half" idx="1"/>
          </p:nvPr>
        </p:nvSpPr>
        <p:spPr>
          <a:xfrm>
            <a:off x="457200" y="1773936"/>
            <a:ext cx="8219256" cy="4623816"/>
          </a:xfrm>
        </p:spPr>
        <p:txBody>
          <a:bodyPr>
            <a:normAutofit fontScale="92500"/>
          </a:bodyPr>
          <a:lstStyle/>
          <a:p>
            <a:r>
              <a:rPr lang="en-CA" dirty="0" smtClean="0">
                <a:solidFill>
                  <a:schemeClr val="bg1"/>
                </a:solidFill>
              </a:rPr>
              <a:t>Academics were informed that Aboriginal team members knew who was speaking through the transcripts because we know our ‘family’ life stories, how they talk, what they typically talk about, and where the focus group happened;</a:t>
            </a:r>
          </a:p>
          <a:p>
            <a:endParaRPr lang="en-CA" dirty="0" smtClean="0">
              <a:solidFill>
                <a:schemeClr val="bg1"/>
              </a:solidFill>
            </a:endParaRPr>
          </a:p>
          <a:p>
            <a:r>
              <a:rPr lang="en-CA" dirty="0">
                <a:solidFill>
                  <a:schemeClr val="bg1"/>
                </a:solidFill>
              </a:rPr>
              <a:t>Adding such things as Clans and names of places referred to within their stories to the list of identifiers</a:t>
            </a:r>
            <a:r>
              <a:rPr lang="en-CA" dirty="0" smtClean="0">
                <a:solidFill>
                  <a:schemeClr val="bg1"/>
                </a:solidFill>
              </a:rPr>
              <a:t>;</a:t>
            </a:r>
          </a:p>
          <a:p>
            <a:endParaRPr lang="en-CA" dirty="0">
              <a:solidFill>
                <a:schemeClr val="bg1"/>
              </a:solidFill>
            </a:endParaRPr>
          </a:p>
          <a:p>
            <a:r>
              <a:rPr lang="en-CA" dirty="0">
                <a:solidFill>
                  <a:schemeClr val="bg1"/>
                </a:solidFill>
              </a:rPr>
              <a:t>Confidentiality challenged engaging Circle moderators, preparing sites, recruitment;</a:t>
            </a:r>
          </a:p>
          <a:p>
            <a:endParaRPr lang="en-CA" dirty="0">
              <a:solidFill>
                <a:schemeClr val="bg1"/>
              </a:solidFill>
            </a:endParaRPr>
          </a:p>
        </p:txBody>
      </p:sp>
    </p:spTree>
    <p:extLst>
      <p:ext uri="{BB962C8B-B14F-4D97-AF65-F5344CB8AC3E}">
        <p14:creationId xmlns:p14="http://schemas.microsoft.com/office/powerpoint/2010/main" xmlns="" val="2189708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Coding of Transcripts</a:t>
            </a:r>
            <a:endParaRPr lang="en-CA" dirty="0"/>
          </a:p>
        </p:txBody>
      </p:sp>
      <p:sp>
        <p:nvSpPr>
          <p:cNvPr id="3" name="Content Placeholder 2"/>
          <p:cNvSpPr>
            <a:spLocks noGrp="1"/>
          </p:cNvSpPr>
          <p:nvPr>
            <p:ph sz="half" idx="1"/>
          </p:nvPr>
        </p:nvSpPr>
        <p:spPr>
          <a:xfrm>
            <a:off x="457200" y="1773936"/>
            <a:ext cx="4546848" cy="4823416"/>
          </a:xfrm>
        </p:spPr>
        <p:txBody>
          <a:bodyPr>
            <a:normAutofit fontScale="92500" lnSpcReduction="10000"/>
          </a:bodyPr>
          <a:lstStyle/>
          <a:p>
            <a:r>
              <a:rPr lang="en-CA" dirty="0" smtClean="0">
                <a:solidFill>
                  <a:schemeClr val="bg1"/>
                </a:solidFill>
              </a:rPr>
              <a:t>Non-Aboriginals sought direction on sections of transcripts which did not answer the questions being asked, rather espoused teachings and cultural knowledge;</a:t>
            </a:r>
          </a:p>
          <a:p>
            <a:endParaRPr lang="en-CA" dirty="0" smtClean="0">
              <a:solidFill>
                <a:schemeClr val="bg1"/>
              </a:solidFill>
            </a:endParaRPr>
          </a:p>
          <a:p>
            <a:r>
              <a:rPr lang="en-CA" dirty="0">
                <a:solidFill>
                  <a:schemeClr val="bg1"/>
                </a:solidFill>
              </a:rPr>
              <a:t>Balancing research need to categorize while coding </a:t>
            </a:r>
            <a:r>
              <a:rPr lang="en-CA" dirty="0" smtClean="0">
                <a:solidFill>
                  <a:schemeClr val="bg1"/>
                </a:solidFill>
              </a:rPr>
              <a:t>holistic </a:t>
            </a:r>
            <a:r>
              <a:rPr lang="en-CA" dirty="0">
                <a:solidFill>
                  <a:schemeClr val="bg1"/>
                </a:solidFill>
              </a:rPr>
              <a:t>world-views implied during focus groups;</a:t>
            </a:r>
          </a:p>
          <a:p>
            <a:endParaRPr lang="en-CA" dirty="0">
              <a:solidFill>
                <a:schemeClr val="bg1"/>
              </a:solidFill>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436096" y="1844824"/>
            <a:ext cx="3468290" cy="4624387"/>
          </a:xfrm>
        </p:spPr>
      </p:pic>
    </p:spTree>
    <p:extLst>
      <p:ext uri="{BB962C8B-B14F-4D97-AF65-F5344CB8AC3E}">
        <p14:creationId xmlns:p14="http://schemas.microsoft.com/office/powerpoint/2010/main" xmlns="" val="1356927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51062"/>
          </a:xfrm>
        </p:spPr>
        <p:txBody>
          <a:bodyPr>
            <a:normAutofit/>
          </a:bodyPr>
          <a:lstStyle/>
          <a:p>
            <a:r>
              <a:rPr lang="en-US" dirty="0" smtClean="0"/>
              <a:t>Analysis and Angst</a:t>
            </a:r>
            <a:endParaRPr lang="en-CA" dirty="0"/>
          </a:p>
        </p:txBody>
      </p:sp>
      <p:sp>
        <p:nvSpPr>
          <p:cNvPr id="3" name="Content Placeholder 2"/>
          <p:cNvSpPr>
            <a:spLocks noGrp="1"/>
          </p:cNvSpPr>
          <p:nvPr>
            <p:ph sz="half" idx="1"/>
          </p:nvPr>
        </p:nvSpPr>
        <p:spPr>
          <a:xfrm>
            <a:off x="251520" y="1484784"/>
            <a:ext cx="4608512" cy="5373216"/>
          </a:xfrm>
        </p:spPr>
        <p:txBody>
          <a:bodyPr>
            <a:noAutofit/>
          </a:bodyPr>
          <a:lstStyle/>
          <a:p>
            <a:r>
              <a:rPr lang="en-US" sz="2100" dirty="0" smtClean="0">
                <a:solidFill>
                  <a:schemeClr val="bg1"/>
                </a:solidFill>
              </a:rPr>
              <a:t>Line by line coding</a:t>
            </a:r>
          </a:p>
          <a:p>
            <a:endParaRPr lang="en-US" sz="2100" dirty="0" smtClean="0">
              <a:solidFill>
                <a:schemeClr val="bg1"/>
              </a:solidFill>
            </a:endParaRPr>
          </a:p>
          <a:p>
            <a:r>
              <a:rPr lang="en-US" sz="2100" dirty="0" smtClean="0">
                <a:solidFill>
                  <a:schemeClr val="bg1"/>
                </a:solidFill>
              </a:rPr>
              <a:t>Development of 5 meta themes</a:t>
            </a:r>
          </a:p>
          <a:p>
            <a:endParaRPr lang="en-US" sz="2100" dirty="0" smtClean="0">
              <a:solidFill>
                <a:schemeClr val="bg1"/>
              </a:solidFill>
            </a:endParaRPr>
          </a:p>
          <a:p>
            <a:r>
              <a:rPr lang="en-US" sz="2100" dirty="0" smtClean="0">
                <a:solidFill>
                  <a:schemeClr val="bg1"/>
                </a:solidFill>
              </a:rPr>
              <a:t>Reduced meta themes to the four quadrants of the medicine wheel</a:t>
            </a:r>
          </a:p>
          <a:p>
            <a:endParaRPr lang="en-US" sz="2100" dirty="0" smtClean="0">
              <a:solidFill>
                <a:schemeClr val="bg1"/>
              </a:solidFill>
            </a:endParaRPr>
          </a:p>
          <a:p>
            <a:r>
              <a:rPr lang="en-US" sz="2100" dirty="0" smtClean="0">
                <a:solidFill>
                  <a:schemeClr val="bg1"/>
                </a:solidFill>
              </a:rPr>
              <a:t>Selected the most meaningful/relevant codes from the meta themes by ranking them</a:t>
            </a:r>
          </a:p>
          <a:p>
            <a:endParaRPr lang="en-US" sz="2100" dirty="0" smtClean="0">
              <a:solidFill>
                <a:schemeClr val="bg1"/>
              </a:solidFill>
            </a:endParaRPr>
          </a:p>
          <a:p>
            <a:r>
              <a:rPr lang="en-US" sz="2100" dirty="0">
                <a:solidFill>
                  <a:schemeClr val="bg1"/>
                </a:solidFill>
              </a:rPr>
              <a:t>Data were organized by code, printed and attached to foolscap which allowed for team to highlight and discuss most salient quotes for each code</a:t>
            </a:r>
            <a:r>
              <a:rPr lang="en-US" sz="2100" dirty="0" smtClean="0">
                <a:solidFill>
                  <a:schemeClr val="bg1"/>
                </a:solidFill>
              </a:rPr>
              <a:t>.</a:t>
            </a:r>
            <a:endParaRPr lang="en-US" sz="2100" dirty="0">
              <a:solidFill>
                <a:schemeClr val="bg1"/>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60032" y="2492896"/>
            <a:ext cx="4079758" cy="3172966"/>
          </a:xfrm>
        </p:spPr>
      </p:pic>
    </p:spTree>
    <p:extLst>
      <p:ext uri="{BB962C8B-B14F-4D97-AF65-F5344CB8AC3E}">
        <p14:creationId xmlns:p14="http://schemas.microsoft.com/office/powerpoint/2010/main" xmlns="" val="2341206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Picture 2" descr="C:\Users\David\Pictures\Photo Stream\My Photo Stream\IMG_3928.JPG"/>
          <p:cNvPicPr>
            <a:picLocks noGrp="1" noChangeAspect="1" noChangeArrowheads="1"/>
          </p:cNvPicPr>
          <p:nvPr>
            <p:ph sz="half" idx="1"/>
          </p:nvPr>
        </p:nvPicPr>
        <p:blipFill>
          <a:blip r:embed="rId2" cstate="print"/>
          <a:srcRect/>
          <a:stretch>
            <a:fillRect/>
          </a:stretch>
        </p:blipFill>
        <p:spPr bwMode="auto">
          <a:xfrm>
            <a:off x="179512" y="2276872"/>
            <a:ext cx="4600443" cy="3450332"/>
          </a:xfrm>
          <a:prstGeom prst="rect">
            <a:avLst/>
          </a:prstGeom>
          <a:noFill/>
          <a:scene3d>
            <a:camera prst="orthographicFront">
              <a:rot lat="0" lon="0" rev="16200000"/>
            </a:camera>
            <a:lightRig rig="threePt" dir="t"/>
          </a:scene3d>
        </p:spPr>
      </p:pic>
      <p:pic>
        <p:nvPicPr>
          <p:cNvPr id="2050" name="Picture 2" descr="C:\Users\David\Pictures\Photo Stream\My Photo Stream\IMG_3929.JPG"/>
          <p:cNvPicPr>
            <a:picLocks noGrp="1" noChangeAspect="1" noChangeArrowheads="1"/>
          </p:cNvPicPr>
          <p:nvPr>
            <p:ph sz="half" idx="2"/>
          </p:nvPr>
        </p:nvPicPr>
        <p:blipFill>
          <a:blip r:embed="rId3" cstate="print"/>
          <a:srcRect/>
          <a:stretch>
            <a:fillRect/>
          </a:stretch>
        </p:blipFill>
        <p:spPr bwMode="auto">
          <a:xfrm>
            <a:off x="4932040" y="1700808"/>
            <a:ext cx="3468290" cy="46243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1115616" y="6021288"/>
            <a:ext cx="6807200" cy="533400"/>
          </a:xfrm>
        </p:spPr>
        <p:txBody>
          <a:bodyPr>
            <a:normAutofit fontScale="47500" lnSpcReduction="20000"/>
          </a:bodyPr>
          <a:lstStyle/>
          <a:p>
            <a:pPr marL="118872" indent="0" algn="ctr">
              <a:buNone/>
            </a:pPr>
            <a:r>
              <a:rPr lang="en-CA" i="1" dirty="0" smtClean="0">
                <a:solidFill>
                  <a:schemeClr val="bg1"/>
                </a:solidFill>
              </a:rPr>
              <a:t>David Brennan, </a:t>
            </a:r>
            <a:r>
              <a:rPr lang="en-CA" i="1" dirty="0" err="1" smtClean="0">
                <a:solidFill>
                  <a:schemeClr val="bg1"/>
                </a:solidFill>
              </a:rPr>
              <a:t>Chavisa</a:t>
            </a:r>
            <a:r>
              <a:rPr lang="en-CA" i="1" dirty="0" smtClean="0">
                <a:solidFill>
                  <a:schemeClr val="bg1"/>
                </a:solidFill>
              </a:rPr>
              <a:t> Brett, Art </a:t>
            </a:r>
            <a:r>
              <a:rPr lang="en-CA" i="1" dirty="0" err="1" smtClean="0">
                <a:solidFill>
                  <a:schemeClr val="bg1"/>
                </a:solidFill>
              </a:rPr>
              <a:t>Zoccole</a:t>
            </a:r>
            <a:r>
              <a:rPr lang="en-CA" i="1" dirty="0" smtClean="0">
                <a:solidFill>
                  <a:schemeClr val="bg1"/>
                </a:solidFill>
              </a:rPr>
              <a:t>, Randy Jackson, Tony </a:t>
            </a:r>
            <a:r>
              <a:rPr lang="en-CA" i="1" dirty="0" err="1" smtClean="0">
                <a:solidFill>
                  <a:schemeClr val="bg1"/>
                </a:solidFill>
              </a:rPr>
              <a:t>Nobis</a:t>
            </a:r>
            <a:r>
              <a:rPr lang="en-CA" i="1" dirty="0" smtClean="0">
                <a:solidFill>
                  <a:schemeClr val="bg1"/>
                </a:solidFill>
              </a:rPr>
              <a:t>, and </a:t>
            </a:r>
            <a:r>
              <a:rPr lang="en-CA" i="1" dirty="0" err="1" smtClean="0">
                <a:solidFill>
                  <a:schemeClr val="bg1"/>
                </a:solidFill>
              </a:rPr>
              <a:t>Georgi</a:t>
            </a:r>
            <a:r>
              <a:rPr lang="en-CA" i="1" dirty="0" smtClean="0">
                <a:solidFill>
                  <a:schemeClr val="bg1"/>
                </a:solidFill>
              </a:rPr>
              <a:t> </a:t>
            </a:r>
            <a:r>
              <a:rPr lang="en-CA" i="1" dirty="0" err="1" smtClean="0">
                <a:solidFill>
                  <a:schemeClr val="bg1"/>
                </a:solidFill>
              </a:rPr>
              <a:t>Georgeivski</a:t>
            </a:r>
            <a:r>
              <a:rPr lang="en-CA" i="1" dirty="0" smtClean="0">
                <a:solidFill>
                  <a:schemeClr val="bg1"/>
                </a:solidFill>
              </a:rPr>
              <a:t>.</a:t>
            </a:r>
            <a:r>
              <a:rPr lang="en-CA" dirty="0" smtClean="0">
                <a:solidFill>
                  <a:schemeClr val="bg1"/>
                </a:solidFill>
              </a:rPr>
              <a:t>  Missing:  </a:t>
            </a:r>
            <a:r>
              <a:rPr lang="en-CA" i="1" dirty="0" smtClean="0">
                <a:solidFill>
                  <a:schemeClr val="bg1"/>
                </a:solidFill>
              </a:rPr>
              <a:t>Earl </a:t>
            </a:r>
            <a:r>
              <a:rPr lang="en-CA" i="1" dirty="0" err="1" smtClean="0">
                <a:solidFill>
                  <a:schemeClr val="bg1"/>
                </a:solidFill>
              </a:rPr>
              <a:t>Nowgesic</a:t>
            </a:r>
            <a:endParaRPr lang="en-CA" i="1"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03648" y="1772816"/>
            <a:ext cx="6348078" cy="4178206"/>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2013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572000" y="2420888"/>
            <a:ext cx="4326632" cy="3244974"/>
          </a:xfrm>
          <a:prstGeom prst="rect">
            <a:avLst/>
          </a:prstGeom>
          <a:noFill/>
        </p:spPr>
      </p:pic>
      <p:pic>
        <p:nvPicPr>
          <p:cNvPr id="3075" name="Picture 3" descr="C:\Users\David\Pictures\Photo Stream\My Photo Stream\IMG_3932.JPG"/>
          <p:cNvPicPr>
            <a:picLocks noGrp="1" noChangeAspect="1" noChangeArrowheads="1"/>
          </p:cNvPicPr>
          <p:nvPr>
            <p:ph sz="half" idx="2"/>
          </p:nvPr>
        </p:nvPicPr>
        <p:blipFill>
          <a:blip r:embed="rId3" cstate="print"/>
          <a:srcRect/>
          <a:stretch>
            <a:fillRect/>
          </a:stretch>
        </p:blipFill>
        <p:spPr bwMode="auto">
          <a:xfrm>
            <a:off x="467544" y="1844824"/>
            <a:ext cx="3468290" cy="462438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pic>
        <p:nvPicPr>
          <p:cNvPr id="3" name="Content Placeholder 2" descr="2 SHAWLS anaylsis meeting oct 11 2013 007.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2526" b="12526"/>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Analysis and Angst</a:t>
            </a:r>
            <a:endParaRPr lang="en-CA" dirty="0"/>
          </a:p>
        </p:txBody>
      </p:sp>
      <p:sp>
        <p:nvSpPr>
          <p:cNvPr id="6" name="Content Placeholder 5"/>
          <p:cNvSpPr>
            <a:spLocks noGrp="1"/>
          </p:cNvSpPr>
          <p:nvPr>
            <p:ph sz="half" idx="1"/>
          </p:nvPr>
        </p:nvSpPr>
        <p:spPr>
          <a:xfrm>
            <a:off x="457200" y="1773936"/>
            <a:ext cx="4258816" cy="4823416"/>
          </a:xfrm>
        </p:spPr>
        <p:txBody>
          <a:bodyPr>
            <a:normAutofit fontScale="85000" lnSpcReduction="20000"/>
          </a:bodyPr>
          <a:lstStyle/>
          <a:p>
            <a:r>
              <a:rPr lang="en-US" dirty="0">
                <a:solidFill>
                  <a:schemeClr val="bg1"/>
                </a:solidFill>
              </a:rPr>
              <a:t>Using a participatory analysis approach (Flicker and Nixon, 2014), all team members then read transcripts and selected quotes they felt were relevant to answering the study </a:t>
            </a:r>
            <a:r>
              <a:rPr lang="en-US" dirty="0" smtClean="0">
                <a:solidFill>
                  <a:schemeClr val="bg1"/>
                </a:solidFill>
              </a:rPr>
              <a:t>question</a:t>
            </a:r>
          </a:p>
          <a:p>
            <a:endParaRPr lang="en-US" dirty="0">
              <a:solidFill>
                <a:schemeClr val="bg1"/>
              </a:solidFill>
            </a:endParaRPr>
          </a:p>
          <a:p>
            <a:r>
              <a:rPr lang="en-US" dirty="0">
                <a:solidFill>
                  <a:schemeClr val="bg1"/>
                </a:solidFill>
              </a:rPr>
              <a:t>Selected quotations were mapped onto the medicine </a:t>
            </a:r>
            <a:r>
              <a:rPr lang="en-US" dirty="0" smtClean="0">
                <a:solidFill>
                  <a:schemeClr val="bg1"/>
                </a:solidFill>
              </a:rPr>
              <a:t>wheel</a:t>
            </a:r>
          </a:p>
          <a:p>
            <a:endParaRPr lang="en-US" dirty="0">
              <a:solidFill>
                <a:schemeClr val="bg1"/>
              </a:solidFill>
            </a:endParaRPr>
          </a:p>
          <a:p>
            <a:r>
              <a:rPr lang="en-US" dirty="0" smtClean="0">
                <a:solidFill>
                  <a:schemeClr val="bg1"/>
                </a:solidFill>
              </a:rPr>
              <a:t>Identification of relationships between codes</a:t>
            </a:r>
            <a:endParaRPr lang="en-CA" dirty="0">
              <a:solidFill>
                <a:schemeClr val="bg1"/>
              </a:solidFill>
            </a:endParaRPr>
          </a:p>
          <a:p>
            <a:endParaRPr lang="en-CA" dirty="0">
              <a:solidFill>
                <a:schemeClr val="bg1"/>
              </a:solidFill>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716016" y="2250027"/>
            <a:ext cx="3960440" cy="3627245"/>
          </a:xfrm>
        </p:spPr>
      </p:pic>
    </p:spTree>
    <p:extLst>
      <p:ext uri="{BB962C8B-B14F-4D97-AF65-F5344CB8AC3E}">
        <p14:creationId xmlns:p14="http://schemas.microsoft.com/office/powerpoint/2010/main" xmlns="" val="3626759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2 SHAWLS and 2 Spirits winter solistice dec 19 2013 002.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2526" b="12526"/>
          <a:stretch>
            <a:fillRect/>
          </a:stretch>
        </p:blipFill>
        <p:spPr/>
      </p:pic>
    </p:spTree>
    <p:extLst>
      <p:ext uri="{BB962C8B-B14F-4D97-AF65-F5344CB8AC3E}">
        <p14:creationId xmlns:p14="http://schemas.microsoft.com/office/powerpoint/2010/main" xmlns="" val="815015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56" y="1700808"/>
            <a:ext cx="6396107" cy="4797081"/>
          </a:xfrm>
        </p:spPr>
      </p:pic>
    </p:spTree>
    <p:extLst>
      <p:ext uri="{BB962C8B-B14F-4D97-AF65-F5344CB8AC3E}">
        <p14:creationId xmlns:p14="http://schemas.microsoft.com/office/powerpoint/2010/main" xmlns="" val="219427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Angst</a:t>
            </a:r>
            <a:endParaRPr lang="en-CA" dirty="0"/>
          </a:p>
        </p:txBody>
      </p:sp>
      <p:sp>
        <p:nvSpPr>
          <p:cNvPr id="3" name="Content Placeholder 2"/>
          <p:cNvSpPr>
            <a:spLocks noGrp="1"/>
          </p:cNvSpPr>
          <p:nvPr>
            <p:ph sz="half" idx="1"/>
          </p:nvPr>
        </p:nvSpPr>
        <p:spPr/>
        <p:txBody>
          <a:bodyPr/>
          <a:lstStyle/>
          <a:p>
            <a:r>
              <a:rPr lang="en-US" dirty="0" smtClean="0">
                <a:solidFill>
                  <a:schemeClr val="bg1"/>
                </a:solidFill>
              </a:rPr>
              <a:t>These relationships were named and came to be recognized as the key components to understanding resilience among Two-Spirit HIV positive males. </a:t>
            </a:r>
            <a:endParaRPr lang="en-US" i="1" dirty="0" smtClean="0">
              <a:solidFill>
                <a:schemeClr val="bg1"/>
              </a:solidFill>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72000" y="2132856"/>
            <a:ext cx="4230622" cy="3172966"/>
          </a:xfrm>
        </p:spPr>
      </p:pic>
    </p:spTree>
    <p:extLst>
      <p:ext uri="{BB962C8B-B14F-4D97-AF65-F5344CB8AC3E}">
        <p14:creationId xmlns:p14="http://schemas.microsoft.com/office/powerpoint/2010/main" xmlns="" val="4075154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Learned</a:t>
            </a:r>
            <a:endParaRPr lang="en-CA" dirty="0"/>
          </a:p>
        </p:txBody>
      </p:sp>
      <p:sp>
        <p:nvSpPr>
          <p:cNvPr id="3" name="Content Placeholder 2"/>
          <p:cNvSpPr>
            <a:spLocks noGrp="1"/>
          </p:cNvSpPr>
          <p:nvPr>
            <p:ph idx="1"/>
          </p:nvPr>
        </p:nvSpPr>
        <p:spPr>
          <a:xfrm>
            <a:off x="457200" y="1775191"/>
            <a:ext cx="8229600" cy="4750153"/>
          </a:xfrm>
        </p:spPr>
        <p:txBody>
          <a:bodyPr>
            <a:normAutofit fontScale="92500" lnSpcReduction="20000"/>
          </a:bodyPr>
          <a:lstStyle/>
          <a:p>
            <a:pPr marL="342900" indent="-342900">
              <a:buClr>
                <a:srgbClr val="F0AD00"/>
              </a:buClr>
            </a:pPr>
            <a:r>
              <a:rPr lang="en-CA" dirty="0" smtClean="0">
                <a:solidFill>
                  <a:schemeClr val="accent1"/>
                </a:solidFill>
              </a:rPr>
              <a:t>Differing World Views, Perspectives, Priorities, and Requirements</a:t>
            </a:r>
            <a:endParaRPr lang="en-CA" sz="2800" dirty="0">
              <a:solidFill>
                <a:schemeClr val="accent1"/>
              </a:solidFill>
            </a:endParaRPr>
          </a:p>
          <a:p>
            <a:pPr marL="749808" lvl="1" indent="-457200">
              <a:buClr>
                <a:schemeClr val="accent2">
                  <a:lumMod val="60000"/>
                  <a:lumOff val="40000"/>
                </a:schemeClr>
              </a:buClr>
              <a:buFont typeface="Wingdings" charset="2"/>
              <a:buChar char="§"/>
            </a:pPr>
            <a:r>
              <a:rPr lang="en-CA" dirty="0" smtClean="0">
                <a:solidFill>
                  <a:srgbClr val="FFFFFF"/>
                </a:solidFill>
              </a:rPr>
              <a:t>The </a:t>
            </a:r>
            <a:r>
              <a:rPr lang="en-CA" dirty="0">
                <a:solidFill>
                  <a:srgbClr val="FFFFFF"/>
                </a:solidFill>
              </a:rPr>
              <a:t>academics approached this research project according to what they believe to be proper and in accordance to the rules of formalized western </a:t>
            </a:r>
            <a:r>
              <a:rPr lang="en-CA" dirty="0" smtClean="0">
                <a:solidFill>
                  <a:srgbClr val="FFFFFF"/>
                </a:solidFill>
              </a:rPr>
              <a:t>institutes.</a:t>
            </a:r>
          </a:p>
          <a:p>
            <a:pPr marL="635508" lvl="1" indent="-342900">
              <a:buClr>
                <a:srgbClr val="F0AD00"/>
              </a:buClr>
            </a:pPr>
            <a:endParaRPr lang="en-CA" dirty="0">
              <a:solidFill>
                <a:srgbClr val="FFFFFF"/>
              </a:solidFill>
            </a:endParaRPr>
          </a:p>
          <a:p>
            <a:pPr marL="749808" lvl="1" indent="-457200">
              <a:buClr>
                <a:schemeClr val="accent2">
                  <a:lumMod val="60000"/>
                  <a:lumOff val="40000"/>
                </a:schemeClr>
              </a:buClr>
              <a:buFont typeface="Wingdings" charset="2"/>
              <a:buChar char="§"/>
            </a:pPr>
            <a:r>
              <a:rPr lang="en-CA" dirty="0" smtClean="0">
                <a:solidFill>
                  <a:srgbClr val="FFFFFF"/>
                </a:solidFill>
              </a:rPr>
              <a:t>Aboriginal </a:t>
            </a:r>
            <a:r>
              <a:rPr lang="en-CA" dirty="0">
                <a:solidFill>
                  <a:srgbClr val="FFFFFF"/>
                </a:solidFill>
              </a:rPr>
              <a:t>members hold our culture, tradition, knowledge and methodologies to be just as valid, if not more relevant to our </a:t>
            </a:r>
            <a:r>
              <a:rPr lang="en-CA" dirty="0" smtClean="0">
                <a:solidFill>
                  <a:srgbClr val="FFFFFF"/>
                </a:solidFill>
              </a:rPr>
              <a:t>people.  In </a:t>
            </a:r>
            <a:r>
              <a:rPr lang="en-CA" dirty="0">
                <a:solidFill>
                  <a:srgbClr val="FFFFFF"/>
                </a:solidFill>
              </a:rPr>
              <a:t>essence, we had to build our own vocabulary as we worked together.  (e.g.  Two-eyed seeing)</a:t>
            </a:r>
          </a:p>
          <a:p>
            <a:endParaRPr lang="en-CA" dirty="0"/>
          </a:p>
        </p:txBody>
      </p:sp>
    </p:spTree>
    <p:extLst>
      <p:ext uri="{BB962C8B-B14F-4D97-AF65-F5344CB8AC3E}">
        <p14:creationId xmlns:p14="http://schemas.microsoft.com/office/powerpoint/2010/main" xmlns="" val="27600933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Learned</a:t>
            </a:r>
            <a:endParaRPr lang="en-CA" dirty="0"/>
          </a:p>
        </p:txBody>
      </p:sp>
      <p:sp>
        <p:nvSpPr>
          <p:cNvPr id="3" name="Content Placeholder 2"/>
          <p:cNvSpPr>
            <a:spLocks noGrp="1"/>
          </p:cNvSpPr>
          <p:nvPr>
            <p:ph idx="1"/>
          </p:nvPr>
        </p:nvSpPr>
        <p:spPr>
          <a:xfrm>
            <a:off x="179512" y="1556792"/>
            <a:ext cx="8784976" cy="5040559"/>
          </a:xfrm>
        </p:spPr>
        <p:txBody>
          <a:bodyPr>
            <a:normAutofit/>
          </a:bodyPr>
          <a:lstStyle/>
          <a:p>
            <a:r>
              <a:rPr lang="en-CA" dirty="0" smtClean="0">
                <a:solidFill>
                  <a:schemeClr val="accent1"/>
                </a:solidFill>
              </a:rPr>
              <a:t>Ownership, Control, Access, and Possession</a:t>
            </a:r>
            <a:endParaRPr lang="en-CA" sz="2600" dirty="0" smtClean="0">
              <a:solidFill>
                <a:schemeClr val="accent1"/>
              </a:solidFill>
            </a:endParaRPr>
          </a:p>
          <a:p>
            <a:pPr lvl="1"/>
            <a:r>
              <a:rPr lang="en-CA" sz="2600" dirty="0" smtClean="0">
                <a:solidFill>
                  <a:schemeClr val="bg1"/>
                </a:solidFill>
              </a:rPr>
              <a:t>Easily achieved (used CAAN’s “Principles of Research Collaboration”)</a:t>
            </a:r>
            <a:endParaRPr lang="en-CA" sz="2200" dirty="0" smtClean="0">
              <a:solidFill>
                <a:schemeClr val="bg1"/>
              </a:solidFill>
            </a:endParaRPr>
          </a:p>
          <a:p>
            <a:pPr lvl="2"/>
            <a:r>
              <a:rPr lang="en-CA" dirty="0" smtClean="0">
                <a:solidFill>
                  <a:schemeClr val="bg1"/>
                </a:solidFill>
              </a:rPr>
              <a:t>Collaboratively designed the study</a:t>
            </a:r>
          </a:p>
          <a:p>
            <a:pPr lvl="3"/>
            <a:r>
              <a:rPr lang="en-CA" sz="2200" dirty="0" smtClean="0">
                <a:solidFill>
                  <a:schemeClr val="bg1"/>
                </a:solidFill>
              </a:rPr>
              <a:t>Methods (Sharing circles, medicine wheel, 7 sacred teachings)</a:t>
            </a:r>
          </a:p>
          <a:p>
            <a:pPr lvl="3"/>
            <a:endParaRPr lang="en-CA" sz="2200" dirty="0" smtClean="0">
              <a:solidFill>
                <a:schemeClr val="bg1"/>
              </a:solidFill>
            </a:endParaRPr>
          </a:p>
          <a:p>
            <a:pPr lvl="2"/>
            <a:r>
              <a:rPr lang="en-CA" dirty="0" smtClean="0">
                <a:solidFill>
                  <a:schemeClr val="bg1"/>
                </a:solidFill>
              </a:rPr>
              <a:t>Used participatory analysis</a:t>
            </a:r>
          </a:p>
          <a:p>
            <a:pPr lvl="2"/>
            <a:endParaRPr lang="en-CA" dirty="0" smtClean="0">
              <a:solidFill>
                <a:schemeClr val="bg1"/>
              </a:solidFill>
            </a:endParaRPr>
          </a:p>
          <a:p>
            <a:pPr lvl="2"/>
            <a:r>
              <a:rPr lang="en-CA" dirty="0" smtClean="0">
                <a:solidFill>
                  <a:schemeClr val="bg1"/>
                </a:solidFill>
              </a:rPr>
              <a:t>Agreement that community partners could do further, more specific research projects in the future</a:t>
            </a:r>
          </a:p>
          <a:p>
            <a:pPr lvl="2"/>
            <a:endParaRPr lang="en-CA" dirty="0" smtClean="0">
              <a:solidFill>
                <a:schemeClr val="bg1"/>
              </a:solidFill>
            </a:endParaRPr>
          </a:p>
        </p:txBody>
      </p:sp>
    </p:spTree>
    <p:extLst>
      <p:ext uri="{BB962C8B-B14F-4D97-AF65-F5344CB8AC3E}">
        <p14:creationId xmlns:p14="http://schemas.microsoft.com/office/powerpoint/2010/main" xmlns="" val="2617400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Learned</a:t>
            </a:r>
            <a:endParaRPr lang="en-CA" dirty="0"/>
          </a:p>
        </p:txBody>
      </p:sp>
      <p:sp>
        <p:nvSpPr>
          <p:cNvPr id="3" name="Content Placeholder 2"/>
          <p:cNvSpPr>
            <a:spLocks noGrp="1"/>
          </p:cNvSpPr>
          <p:nvPr>
            <p:ph idx="1"/>
          </p:nvPr>
        </p:nvSpPr>
        <p:spPr>
          <a:xfrm>
            <a:off x="179512" y="1556792"/>
            <a:ext cx="8784976" cy="5040559"/>
          </a:xfrm>
        </p:spPr>
        <p:txBody>
          <a:bodyPr anchor="ctr">
            <a:normAutofit/>
          </a:bodyPr>
          <a:lstStyle/>
          <a:p>
            <a:pPr lvl="2"/>
            <a:endParaRPr lang="en-CA" dirty="0" smtClean="0">
              <a:solidFill>
                <a:schemeClr val="bg1"/>
              </a:solidFill>
            </a:endParaRPr>
          </a:p>
          <a:p>
            <a:pPr lvl="2"/>
            <a:r>
              <a:rPr lang="en-CA" dirty="0" smtClean="0">
                <a:solidFill>
                  <a:schemeClr val="bg1"/>
                </a:solidFill>
              </a:rPr>
              <a:t>Consistent with the Indigenous methodologies, further use will acknowledge 2SHAWLS</a:t>
            </a:r>
          </a:p>
          <a:p>
            <a:pPr lvl="3"/>
            <a:r>
              <a:rPr lang="en-CA" sz="2200" dirty="0" smtClean="0">
                <a:solidFill>
                  <a:schemeClr val="bg1"/>
                </a:solidFill>
              </a:rPr>
              <a:t>Honours relationships, sources of knowledge, etc.</a:t>
            </a:r>
          </a:p>
          <a:p>
            <a:pPr lvl="3"/>
            <a:endParaRPr lang="en-CA" sz="2200" dirty="0" smtClean="0">
              <a:solidFill>
                <a:schemeClr val="bg1"/>
              </a:solidFill>
            </a:endParaRPr>
          </a:p>
          <a:p>
            <a:pPr lvl="2"/>
            <a:r>
              <a:rPr lang="en-US" dirty="0" smtClean="0">
                <a:solidFill>
                  <a:schemeClr val="bg1"/>
                </a:solidFill>
              </a:rPr>
              <a:t>The data belong to the community as much as to the researcher</a:t>
            </a:r>
          </a:p>
          <a:p>
            <a:pPr lvl="2"/>
            <a:endParaRPr lang="en-US" dirty="0" smtClean="0">
              <a:solidFill>
                <a:schemeClr val="bg1"/>
              </a:solidFill>
            </a:endParaRPr>
          </a:p>
          <a:p>
            <a:pPr lvl="2"/>
            <a:r>
              <a:rPr lang="en-US" dirty="0" smtClean="0">
                <a:solidFill>
                  <a:schemeClr val="bg1"/>
                </a:solidFill>
              </a:rPr>
              <a:t>All administrative decisions were made by either 1) consensus of the team or 2) between the PI and the Principal knowledge user</a:t>
            </a:r>
            <a:endParaRPr lang="en-CA" dirty="0" smtClean="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xmlns="" val="2617400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p:txBody>
          <a:bodyPr/>
          <a:lstStyle/>
          <a:p>
            <a:r>
              <a:rPr lang="en-CA" dirty="0">
                <a:solidFill>
                  <a:schemeClr val="bg1"/>
                </a:solidFill>
              </a:rPr>
              <a:t>Sharing the findings with you </a:t>
            </a:r>
            <a:r>
              <a:rPr lang="en-CA" dirty="0" smtClean="0">
                <a:solidFill>
                  <a:schemeClr val="bg1"/>
                </a:solidFill>
              </a:rPr>
              <a:t>all</a:t>
            </a:r>
            <a:r>
              <a:rPr lang="en-CA" dirty="0">
                <a:solidFill>
                  <a:schemeClr val="bg1"/>
                </a:solidFill>
              </a:rPr>
              <a:t> </a:t>
            </a:r>
            <a:r>
              <a:rPr lang="en-CA" dirty="0" smtClean="0">
                <a:solidFill>
                  <a:schemeClr val="bg1"/>
                </a:solidFill>
              </a:rPr>
              <a:t>…</a:t>
            </a:r>
          </a:p>
          <a:p>
            <a:endParaRPr lang="en-CA" dirty="0">
              <a:solidFill>
                <a:schemeClr val="bg1"/>
              </a:solidFill>
            </a:endParaRPr>
          </a:p>
          <a:p>
            <a:r>
              <a:rPr lang="en-US" dirty="0" smtClean="0">
                <a:solidFill>
                  <a:schemeClr val="bg1"/>
                </a:solidFill>
              </a:rPr>
              <a:t>The </a:t>
            </a:r>
            <a:r>
              <a:rPr lang="en-US" dirty="0">
                <a:solidFill>
                  <a:schemeClr val="bg1"/>
                </a:solidFill>
              </a:rPr>
              <a:t>findings will be presented at a variety of </a:t>
            </a:r>
            <a:r>
              <a:rPr lang="en-US" dirty="0" smtClean="0">
                <a:solidFill>
                  <a:schemeClr val="bg1"/>
                </a:solidFill>
              </a:rPr>
              <a:t>venues:  </a:t>
            </a:r>
            <a:r>
              <a:rPr lang="en-US" dirty="0">
                <a:solidFill>
                  <a:schemeClr val="bg1"/>
                </a:solidFill>
              </a:rPr>
              <a:t>CAAN, AIDS 2014, OHTN conference, workshops, community forums, online, </a:t>
            </a:r>
            <a:r>
              <a:rPr lang="en-US" dirty="0" smtClean="0">
                <a:solidFill>
                  <a:schemeClr val="bg1"/>
                </a:solidFill>
              </a:rPr>
              <a:t>manuscripts</a:t>
            </a:r>
          </a:p>
          <a:p>
            <a:pPr>
              <a:buNone/>
            </a:pPr>
            <a:endParaRPr lang="en-US" dirty="0">
              <a:solidFill>
                <a:schemeClr val="bg1"/>
              </a:solidFill>
            </a:endParaRPr>
          </a:p>
        </p:txBody>
      </p:sp>
    </p:spTree>
    <p:extLst>
      <p:ext uri="{BB962C8B-B14F-4D97-AF65-F5344CB8AC3E}">
        <p14:creationId xmlns:p14="http://schemas.microsoft.com/office/powerpoint/2010/main" xmlns="" val="75946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19256" cy="868362"/>
          </a:xfrm>
        </p:spPr>
        <p:txBody>
          <a:bodyPr anchor="b">
            <a:noAutofit/>
          </a:bodyPr>
          <a:lstStyle/>
          <a:p>
            <a:pPr algn="l"/>
            <a:r>
              <a:rPr lang="en-CA" sz="4000" b="1" dirty="0" smtClean="0"/>
              <a:t>Background: HIV/AIDS in Aboriginal Canada </a:t>
            </a:r>
            <a:r>
              <a:rPr lang="en-CA" sz="2200" b="1" i="1" dirty="0" smtClean="0">
                <a:solidFill>
                  <a:schemeClr val="bg1"/>
                </a:solidFill>
              </a:rPr>
              <a:t>(1 of 5)</a:t>
            </a:r>
            <a:endParaRPr lang="en-CA" sz="2200" i="1" dirty="0">
              <a:solidFill>
                <a:schemeClr val="bg1"/>
              </a:solidFill>
            </a:endParaRPr>
          </a:p>
        </p:txBody>
      </p:sp>
      <p:graphicFrame>
        <p:nvGraphicFramePr>
          <p:cNvPr id="4" name="Diagram 3"/>
          <p:cNvGraphicFramePr/>
          <p:nvPr>
            <p:extLst>
              <p:ext uri="{D42A27DB-BD31-4B8C-83A1-F6EECF244321}">
                <p14:modId xmlns:p14="http://schemas.microsoft.com/office/powerpoint/2010/main" xmlns="" val="83860982"/>
              </p:ext>
            </p:extLst>
          </p:nvPr>
        </p:nvGraphicFramePr>
        <p:xfrm>
          <a:off x="395536" y="3356992"/>
          <a:ext cx="835292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1"/>
          </p:nvPr>
        </p:nvSpPr>
        <p:spPr>
          <a:xfrm>
            <a:off x="323528" y="1556792"/>
            <a:ext cx="8496944" cy="1832992"/>
          </a:xfrm>
        </p:spPr>
        <p:txBody>
          <a:bodyPr>
            <a:normAutofit lnSpcReduction="10000"/>
          </a:bodyPr>
          <a:lstStyle/>
          <a:p>
            <a:r>
              <a:rPr lang="en-US" sz="2200" dirty="0" smtClean="0">
                <a:solidFill>
                  <a:schemeClr val="bg1"/>
                </a:solidFill>
              </a:rPr>
              <a:t>Aboriginal peoples are over-represented</a:t>
            </a:r>
          </a:p>
          <a:p>
            <a:pPr lvl="1"/>
            <a:r>
              <a:rPr lang="en-US" sz="2200" dirty="0" smtClean="0">
                <a:solidFill>
                  <a:schemeClr val="bg1"/>
                </a:solidFill>
              </a:rPr>
              <a:t>Aboriginal peoples  are “3.8% of the Canadian population … and yet an estimated 4,300 to 6,100 Aboriginal people were living with HIV (including AIDS) in Canada in 2008 (i.e., 8.0% of all prevalent HIV infections)</a:t>
            </a:r>
            <a:r>
              <a:rPr lang="en-US" sz="2000" dirty="0" smtClean="0">
                <a:solidFill>
                  <a:schemeClr val="bg1"/>
                </a:solidFill>
              </a:rPr>
              <a:t>” </a:t>
            </a:r>
            <a:r>
              <a:rPr lang="en-CA" sz="1700" dirty="0" smtClean="0">
                <a:solidFill>
                  <a:schemeClr val="bg1"/>
                </a:solidFill>
              </a:rPr>
              <a:t>(PHAC, 2010, p. 2)</a:t>
            </a:r>
            <a:r>
              <a:rPr lang="en-US" sz="2000" dirty="0" smtClean="0">
                <a:solidFill>
                  <a:schemeClr val="bg1"/>
                </a:solidFill>
              </a:rPr>
              <a:t>.</a:t>
            </a:r>
            <a:endParaRPr lang="en-CA" sz="2000" dirty="0">
              <a:solidFill>
                <a:schemeClr val="bg1"/>
              </a:solidFill>
            </a:endParaRPr>
          </a:p>
        </p:txBody>
      </p:sp>
      <p:sp>
        <p:nvSpPr>
          <p:cNvPr id="6" name="TextBox 5"/>
          <p:cNvSpPr txBox="1"/>
          <p:nvPr/>
        </p:nvSpPr>
        <p:spPr>
          <a:xfrm>
            <a:off x="6516216" y="6309320"/>
            <a:ext cx="2232248" cy="323165"/>
          </a:xfrm>
          <a:prstGeom prst="rect">
            <a:avLst/>
          </a:prstGeom>
          <a:noFill/>
        </p:spPr>
        <p:txBody>
          <a:bodyPr wrap="square" rtlCol="0" anchor="b">
            <a:spAutoFit/>
          </a:bodyPr>
          <a:lstStyle/>
          <a:p>
            <a:pPr algn="r"/>
            <a:r>
              <a:rPr lang="en-CA" sz="1500" dirty="0" smtClean="0"/>
              <a:t>(PHAC, 2010)</a:t>
            </a:r>
            <a:endParaRPr lang="en-CA" sz="1500" dirty="0"/>
          </a:p>
        </p:txBody>
      </p:sp>
      <p:sp>
        <p:nvSpPr>
          <p:cNvPr id="7" name="Slide Number Placeholder 6"/>
          <p:cNvSpPr>
            <a:spLocks noGrp="1"/>
          </p:cNvSpPr>
          <p:nvPr>
            <p:ph type="sldNum" sz="quarter" idx="12"/>
          </p:nvPr>
        </p:nvSpPr>
        <p:spPr/>
        <p:txBody>
          <a:bodyPr>
            <a:normAutofit/>
          </a:bodyPr>
          <a:lstStyle/>
          <a:p>
            <a:fld id="{DF28FB93-0A08-4E7D-8E63-9EFA29F1E093}" type="slidenum">
              <a:rPr lang="en-US" smtClean="0"/>
              <a:pPr/>
              <a:t>4</a:t>
            </a:fld>
            <a:endParaRPr lang="en-US"/>
          </a:p>
        </p:txBody>
      </p:sp>
    </p:spTree>
    <p:extLst>
      <p:ext uri="{BB962C8B-B14F-4D97-AF65-F5344CB8AC3E}">
        <p14:creationId xmlns:p14="http://schemas.microsoft.com/office/powerpoint/2010/main" xmlns="" val="883270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Community and Academic Future Research Plans</a:t>
            </a:r>
            <a:endParaRPr lang="en-CA" dirty="0"/>
          </a:p>
        </p:txBody>
      </p:sp>
      <p:sp>
        <p:nvSpPr>
          <p:cNvPr id="3" name="Content Placeholder 2"/>
          <p:cNvSpPr>
            <a:spLocks noGrp="1"/>
          </p:cNvSpPr>
          <p:nvPr>
            <p:ph idx="1"/>
          </p:nvPr>
        </p:nvSpPr>
        <p:spPr>
          <a:xfrm>
            <a:off x="457200" y="1628801"/>
            <a:ext cx="8229600" cy="5229200"/>
          </a:xfrm>
        </p:spPr>
        <p:txBody>
          <a:bodyPr>
            <a:normAutofit fontScale="70000" lnSpcReduction="20000"/>
          </a:bodyPr>
          <a:lstStyle/>
          <a:p>
            <a:r>
              <a:rPr lang="en-CA" dirty="0" smtClean="0">
                <a:solidFill>
                  <a:schemeClr val="bg1"/>
                </a:solidFill>
              </a:rPr>
              <a:t>Involvement of local Aboriginal Ontario-based organizations to provide guidance and feedback</a:t>
            </a:r>
          </a:p>
          <a:p>
            <a:endParaRPr lang="en-CA" dirty="0">
              <a:solidFill>
                <a:schemeClr val="bg1"/>
              </a:solidFill>
            </a:endParaRPr>
          </a:p>
          <a:p>
            <a:r>
              <a:rPr lang="en-CA" dirty="0">
                <a:solidFill>
                  <a:schemeClr val="bg1"/>
                </a:solidFill>
              </a:rPr>
              <a:t>International Indigenous Working Group on HIV and AIDS</a:t>
            </a:r>
          </a:p>
          <a:p>
            <a:pPr lvl="1"/>
            <a:r>
              <a:rPr lang="en-CA" i="1" dirty="0">
                <a:solidFill>
                  <a:schemeClr val="bg1"/>
                </a:solidFill>
              </a:rPr>
              <a:t>To strengthen the collaboration and partnership between international Indigenous communities and stakeholders in the fight against HIV and AIDS</a:t>
            </a:r>
          </a:p>
          <a:p>
            <a:pPr marL="118872" indent="0">
              <a:buNone/>
            </a:pPr>
            <a:endParaRPr lang="en-CA" dirty="0">
              <a:solidFill>
                <a:schemeClr val="bg1"/>
              </a:solidFill>
            </a:endParaRPr>
          </a:p>
          <a:p>
            <a:r>
              <a:rPr lang="en-CA" dirty="0">
                <a:solidFill>
                  <a:schemeClr val="bg1"/>
                </a:solidFill>
              </a:rPr>
              <a:t>International Indigenous Pre-Conference on </a:t>
            </a:r>
            <a:r>
              <a:rPr lang="en-CA" dirty="0" smtClean="0">
                <a:solidFill>
                  <a:schemeClr val="bg1"/>
                </a:solidFill>
              </a:rPr>
              <a:t>HIV/AIDS to AIDS 2014 – Sydney , Australia</a:t>
            </a:r>
            <a:endParaRPr lang="en-CA" dirty="0">
              <a:solidFill>
                <a:schemeClr val="bg1"/>
              </a:solidFill>
            </a:endParaRPr>
          </a:p>
          <a:p>
            <a:pPr lvl="1"/>
            <a:r>
              <a:rPr lang="en-CA" dirty="0">
                <a:solidFill>
                  <a:schemeClr val="bg1"/>
                </a:solidFill>
              </a:rPr>
              <a:t>“Exploring the Health and Wellness of Long-Term HIV-positive Two-Spirit Men in Ontario</a:t>
            </a:r>
            <a:r>
              <a:rPr lang="en-CA" dirty="0" smtClean="0">
                <a:solidFill>
                  <a:schemeClr val="bg1"/>
                </a:solidFill>
              </a:rPr>
              <a:t>”</a:t>
            </a:r>
          </a:p>
          <a:p>
            <a:pPr lvl="1"/>
            <a:endParaRPr lang="en-CA" dirty="0">
              <a:solidFill>
                <a:schemeClr val="bg1"/>
              </a:solidFill>
            </a:endParaRPr>
          </a:p>
          <a:p>
            <a:pPr lvl="1"/>
            <a:r>
              <a:rPr lang="en-CA" dirty="0" smtClean="0">
                <a:solidFill>
                  <a:schemeClr val="bg1"/>
                </a:solidFill>
              </a:rPr>
              <a:t>Gage interest and possibly build international collaboration/partnership</a:t>
            </a:r>
            <a:endParaRPr lang="en-CA" dirty="0">
              <a:solidFill>
                <a:schemeClr val="bg1"/>
              </a:solidFill>
            </a:endParaRPr>
          </a:p>
          <a:p>
            <a:pPr marL="457200" lvl="1" indent="0">
              <a:buNone/>
            </a:pPr>
            <a:endParaRPr lang="en-CA" i="1" dirty="0">
              <a:solidFill>
                <a:schemeClr val="bg1"/>
              </a:solidFill>
            </a:endParaRPr>
          </a:p>
          <a:p>
            <a:r>
              <a:rPr lang="en-CA" dirty="0" smtClean="0">
                <a:solidFill>
                  <a:schemeClr val="bg1"/>
                </a:solidFill>
              </a:rPr>
              <a:t>Exploring funding opportunities for national/international work</a:t>
            </a:r>
          </a:p>
          <a:p>
            <a:pPr lvl="1"/>
            <a:r>
              <a:rPr lang="en-CA" dirty="0" smtClean="0">
                <a:solidFill>
                  <a:schemeClr val="bg1"/>
                </a:solidFill>
              </a:rPr>
              <a:t>United States, New Zealand, Australia, Peru, Chile</a:t>
            </a:r>
          </a:p>
        </p:txBody>
      </p:sp>
    </p:spTree>
    <p:extLst>
      <p:ext uri="{BB962C8B-B14F-4D97-AF65-F5344CB8AC3E}">
        <p14:creationId xmlns:p14="http://schemas.microsoft.com/office/powerpoint/2010/main" xmlns="" val="2604721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C00000"/>
                </a:solidFill>
              </a:rPr>
              <a:t>M E </a:t>
            </a:r>
            <a:r>
              <a:rPr lang="en-US" sz="4800" b="1" dirty="0" err="1" smtClean="0">
                <a:solidFill>
                  <a:srgbClr val="C00000"/>
                </a:solidFill>
              </a:rPr>
              <a:t>E</a:t>
            </a:r>
            <a:r>
              <a:rPr lang="en-US" sz="4800" b="1" dirty="0" smtClean="0">
                <a:solidFill>
                  <a:srgbClr val="C00000"/>
                </a:solidFill>
              </a:rPr>
              <a:t> G W E T C H ! </a:t>
            </a:r>
            <a:endParaRPr lang="en-US" sz="4800" b="1" dirty="0">
              <a:solidFill>
                <a:srgbClr val="C0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45465" y="1600200"/>
            <a:ext cx="6529269" cy="4876800"/>
          </a:xfrm>
        </p:spPr>
      </p:pic>
      <p:pic>
        <p:nvPicPr>
          <p:cNvPr id="1026" name="Picture 2" descr="C:\Users\David\Pictures\Photo Stream\My Photo Stream\IMG_3928.JPG"/>
          <p:cNvPicPr>
            <a:picLocks noChangeAspect="1" noChangeArrowheads="1"/>
          </p:cNvPicPr>
          <p:nvPr/>
        </p:nvPicPr>
        <p:blipFill>
          <a:blip r:embed="rId4" cstate="print"/>
          <a:srcRect/>
          <a:stretch>
            <a:fillRect/>
          </a:stretch>
        </p:blipFill>
        <p:spPr bwMode="auto">
          <a:xfrm>
            <a:off x="-2484783" y="-21413760"/>
            <a:ext cx="7632847" cy="8952036"/>
          </a:xfrm>
          <a:prstGeom prst="rect">
            <a:avLst/>
          </a:prstGeom>
          <a:noFill/>
          <a:scene3d>
            <a:camera prst="orthographicFront">
              <a:rot lat="0" lon="0" rev="16200000"/>
            </a:camera>
            <a:lightRig rig="threePt" dir="t"/>
          </a:scene3d>
        </p:spPr>
      </p:pic>
    </p:spTree>
    <p:extLst>
      <p:ext uri="{BB962C8B-B14F-4D97-AF65-F5344CB8AC3E}">
        <p14:creationId xmlns:p14="http://schemas.microsoft.com/office/powerpoint/2010/main" xmlns="" val="422084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1020762"/>
          </a:xfrm>
        </p:spPr>
        <p:txBody>
          <a:bodyPr anchor="b">
            <a:normAutofit fontScale="90000"/>
          </a:bodyPr>
          <a:lstStyle/>
          <a:p>
            <a:r>
              <a:rPr lang="en-CA" sz="4400" b="1" dirty="0" smtClean="0"/>
              <a:t>Background: HIV/AIDS in Aboriginal Canada</a:t>
            </a:r>
            <a:r>
              <a:rPr lang="en-CA" b="1" dirty="0" smtClean="0"/>
              <a:t> </a:t>
            </a:r>
            <a:r>
              <a:rPr lang="en-CA" sz="2400" i="1" dirty="0" smtClean="0">
                <a:solidFill>
                  <a:schemeClr val="bg1"/>
                </a:solidFill>
              </a:rPr>
              <a:t>(2 </a:t>
            </a:r>
            <a:r>
              <a:rPr lang="en-CA" sz="2400" i="1" dirty="0">
                <a:solidFill>
                  <a:schemeClr val="bg1"/>
                </a:solidFill>
              </a:rPr>
              <a:t>of </a:t>
            </a:r>
            <a:r>
              <a:rPr lang="en-CA" sz="2400" i="1" dirty="0" smtClean="0">
                <a:solidFill>
                  <a:schemeClr val="bg1"/>
                </a:solidFill>
              </a:rPr>
              <a:t>5)</a:t>
            </a:r>
            <a:endParaRPr lang="en-US" sz="2400" i="1" dirty="0"/>
          </a:p>
        </p:txBody>
      </p:sp>
      <p:sp>
        <p:nvSpPr>
          <p:cNvPr id="3" name="Content Placeholder 2"/>
          <p:cNvSpPr>
            <a:spLocks noGrp="1"/>
          </p:cNvSpPr>
          <p:nvPr>
            <p:ph idx="1"/>
          </p:nvPr>
        </p:nvSpPr>
        <p:spPr>
          <a:xfrm>
            <a:off x="251520" y="1547458"/>
            <a:ext cx="8640960" cy="5301208"/>
          </a:xfrm>
        </p:spPr>
        <p:txBody>
          <a:bodyPr>
            <a:normAutofit fontScale="92500" lnSpcReduction="10000"/>
          </a:bodyPr>
          <a:lstStyle/>
          <a:p>
            <a:r>
              <a:rPr lang="en-CA" sz="2400" dirty="0" smtClean="0">
                <a:solidFill>
                  <a:schemeClr val="bg1"/>
                </a:solidFill>
              </a:rPr>
              <a:t>Aboriginal people are more likely to have a later diagnosis compared to non-Aboriginal people </a:t>
            </a:r>
            <a:r>
              <a:rPr lang="en-CA" sz="1900" dirty="0" smtClean="0">
                <a:solidFill>
                  <a:schemeClr val="bg1"/>
                </a:solidFill>
              </a:rPr>
              <a:t>(Stokes, </a:t>
            </a:r>
            <a:r>
              <a:rPr lang="en-CA" sz="1900" dirty="0" err="1" smtClean="0">
                <a:solidFill>
                  <a:schemeClr val="bg1"/>
                </a:solidFill>
              </a:rPr>
              <a:t>Pennock</a:t>
            </a:r>
            <a:r>
              <a:rPr lang="en-CA" sz="1900" dirty="0" smtClean="0">
                <a:solidFill>
                  <a:schemeClr val="bg1"/>
                </a:solidFill>
              </a:rPr>
              <a:t>, &amp; Archibald, 2006)</a:t>
            </a:r>
          </a:p>
          <a:p>
            <a:pPr marL="118872" indent="0">
              <a:buNone/>
            </a:pPr>
            <a:endParaRPr lang="en-CA" sz="2400" dirty="0" smtClean="0">
              <a:solidFill>
                <a:schemeClr val="bg1"/>
              </a:solidFill>
            </a:endParaRPr>
          </a:p>
          <a:p>
            <a:r>
              <a:rPr lang="en-CA" sz="2400" dirty="0" smtClean="0">
                <a:solidFill>
                  <a:schemeClr val="bg1"/>
                </a:solidFill>
              </a:rPr>
              <a:t>Slower uptake of anti-retroviral treatments</a:t>
            </a:r>
            <a:r>
              <a:rPr lang="en-CA" sz="2200" dirty="0" smtClean="0">
                <a:solidFill>
                  <a:schemeClr val="bg1"/>
                </a:solidFill>
              </a:rPr>
              <a:t> </a:t>
            </a:r>
            <a:r>
              <a:rPr lang="en-CA" sz="1900" dirty="0" smtClean="0">
                <a:solidFill>
                  <a:schemeClr val="bg1"/>
                </a:solidFill>
              </a:rPr>
              <a:t>(Wood et al, 2006)</a:t>
            </a:r>
          </a:p>
          <a:p>
            <a:pPr marL="118872" indent="0">
              <a:buNone/>
            </a:pPr>
            <a:endParaRPr lang="en-CA" sz="2595" dirty="0" smtClean="0">
              <a:solidFill>
                <a:schemeClr val="bg1"/>
              </a:solidFill>
            </a:endParaRPr>
          </a:p>
          <a:p>
            <a:r>
              <a:rPr lang="en-CA" sz="2400" dirty="0" smtClean="0">
                <a:solidFill>
                  <a:schemeClr val="bg1"/>
                </a:solidFill>
              </a:rPr>
              <a:t>Less access to experienced physici</a:t>
            </a:r>
            <a:r>
              <a:rPr lang="en-CA" sz="2200" dirty="0" smtClean="0">
                <a:solidFill>
                  <a:schemeClr val="bg1"/>
                </a:solidFill>
              </a:rPr>
              <a:t>ans</a:t>
            </a:r>
            <a:r>
              <a:rPr lang="en-CA" sz="2595" dirty="0" smtClean="0">
                <a:solidFill>
                  <a:schemeClr val="bg1"/>
                </a:solidFill>
              </a:rPr>
              <a:t> </a:t>
            </a:r>
            <a:r>
              <a:rPr lang="en-CA" sz="1900" dirty="0" smtClean="0">
                <a:solidFill>
                  <a:schemeClr val="bg1"/>
                </a:solidFill>
              </a:rPr>
              <a:t>(Miller et al, 2006)</a:t>
            </a:r>
          </a:p>
          <a:p>
            <a:pPr lvl="1"/>
            <a:r>
              <a:rPr lang="en-CA" sz="2000" dirty="0" smtClean="0">
                <a:solidFill>
                  <a:schemeClr val="bg1"/>
                </a:solidFill>
              </a:rPr>
              <a:t>Higher morbidity</a:t>
            </a:r>
          </a:p>
          <a:p>
            <a:pPr lvl="1"/>
            <a:endParaRPr lang="en-CA" sz="2000" dirty="0" smtClean="0">
              <a:solidFill>
                <a:schemeClr val="bg1"/>
              </a:solidFill>
            </a:endParaRPr>
          </a:p>
          <a:p>
            <a:pPr lvl="1"/>
            <a:r>
              <a:rPr lang="en-CA" sz="2000" dirty="0" smtClean="0">
                <a:solidFill>
                  <a:schemeClr val="bg1"/>
                </a:solidFill>
              </a:rPr>
              <a:t>Shorter survival times</a:t>
            </a:r>
          </a:p>
          <a:p>
            <a:pPr lvl="1"/>
            <a:endParaRPr lang="en-CA" sz="2000" dirty="0" smtClean="0">
              <a:solidFill>
                <a:schemeClr val="bg1"/>
              </a:solidFill>
            </a:endParaRPr>
          </a:p>
          <a:p>
            <a:pPr lvl="1"/>
            <a:r>
              <a:rPr lang="en-CA" sz="2000" dirty="0" smtClean="0">
                <a:solidFill>
                  <a:schemeClr val="bg1"/>
                </a:solidFill>
              </a:rPr>
              <a:t>A mortality rate three times higher than for non-aboriginals </a:t>
            </a:r>
            <a:r>
              <a:rPr lang="en-CA" sz="1600" dirty="0" smtClean="0">
                <a:solidFill>
                  <a:schemeClr val="bg1"/>
                </a:solidFill>
              </a:rPr>
              <a:t>(Lima, 2006)</a:t>
            </a:r>
          </a:p>
          <a:p>
            <a:endParaRPr lang="en-CA" sz="2000" dirty="0">
              <a:solidFill>
                <a:schemeClr val="bg1"/>
              </a:solidFill>
            </a:endParaRPr>
          </a:p>
          <a:p>
            <a:r>
              <a:rPr lang="en-CA" sz="2400" dirty="0">
                <a:solidFill>
                  <a:schemeClr val="bg1"/>
                </a:solidFill>
              </a:rPr>
              <a:t>A community-identified concern </a:t>
            </a:r>
            <a:endParaRPr lang="en-CA" sz="2400" dirty="0" smtClean="0">
              <a:solidFill>
                <a:schemeClr val="bg1"/>
              </a:solidFill>
            </a:endParaRPr>
          </a:p>
          <a:p>
            <a:pPr lvl="1"/>
            <a:r>
              <a:rPr lang="en-CA" sz="2000" dirty="0">
                <a:solidFill>
                  <a:schemeClr val="bg1"/>
                </a:solidFill>
              </a:rPr>
              <a:t>How best to deliver services that support resiliency </a:t>
            </a:r>
            <a:endParaRPr lang="en-CA" sz="2000" dirty="0" smtClean="0">
              <a:solidFill>
                <a:schemeClr val="bg1"/>
              </a:solidFill>
            </a:endParaRPr>
          </a:p>
          <a:p>
            <a:pPr lvl="1"/>
            <a:endParaRPr lang="en-CA" sz="2000" dirty="0">
              <a:solidFill>
                <a:schemeClr val="bg1"/>
              </a:solidFill>
            </a:endParaRPr>
          </a:p>
          <a:p>
            <a:pPr lvl="1"/>
            <a:r>
              <a:rPr lang="en-CA" sz="2000" dirty="0">
                <a:solidFill>
                  <a:schemeClr val="bg1"/>
                </a:solidFill>
              </a:rPr>
              <a:t>Intersections of racism, colonization and homophobia represent distinct issues</a:t>
            </a:r>
          </a:p>
          <a:p>
            <a:endParaRPr lang="en-US" sz="2000" dirty="0" smtClean="0">
              <a:solidFill>
                <a:schemeClr val="bg1"/>
              </a:solidFill>
            </a:endParaRPr>
          </a:p>
        </p:txBody>
      </p:sp>
      <p:sp>
        <p:nvSpPr>
          <p:cNvPr id="4" name="Slide Number Placeholder 3"/>
          <p:cNvSpPr>
            <a:spLocks noGrp="1"/>
          </p:cNvSpPr>
          <p:nvPr>
            <p:ph type="sldNum" sz="quarter" idx="12"/>
          </p:nvPr>
        </p:nvSpPr>
        <p:spPr/>
        <p:txBody>
          <a:bodyPr>
            <a:normAutofit/>
          </a:bodyPr>
          <a:lstStyle/>
          <a:p>
            <a:fld id="{DF28FB93-0A08-4E7D-8E63-9EFA29F1E093}" type="slidenum">
              <a:rPr lang="en-US" smtClean="0"/>
              <a:pPr/>
              <a:t>5</a:t>
            </a:fld>
            <a:endParaRPr lang="en-US"/>
          </a:p>
        </p:txBody>
      </p:sp>
    </p:spTree>
    <p:extLst>
      <p:ext uri="{BB962C8B-B14F-4D97-AF65-F5344CB8AC3E}">
        <p14:creationId xmlns:p14="http://schemas.microsoft.com/office/powerpoint/2010/main" xmlns="" val="216627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Background: Focusing on Two-Spirit Men’s Health </a:t>
            </a:r>
            <a:r>
              <a:rPr lang="en-CA" sz="2400" i="1" dirty="0" smtClean="0">
                <a:solidFill>
                  <a:prstClr val="white"/>
                </a:solidFill>
              </a:rPr>
              <a:t>(3 </a:t>
            </a:r>
            <a:r>
              <a:rPr lang="en-CA" sz="2400" i="1" dirty="0">
                <a:solidFill>
                  <a:prstClr val="white"/>
                </a:solidFill>
              </a:rPr>
              <a:t>of </a:t>
            </a:r>
            <a:r>
              <a:rPr lang="en-CA" sz="2400" i="1" dirty="0" smtClean="0">
                <a:solidFill>
                  <a:prstClr val="white"/>
                </a:solidFill>
              </a:rPr>
              <a:t>5)</a:t>
            </a:r>
            <a:endParaRPr lang="en-CA" sz="2400" dirty="0"/>
          </a:p>
        </p:txBody>
      </p:sp>
      <p:sp>
        <p:nvSpPr>
          <p:cNvPr id="3" name="Content Placeholder 2"/>
          <p:cNvSpPr>
            <a:spLocks noGrp="1"/>
          </p:cNvSpPr>
          <p:nvPr>
            <p:ph idx="1"/>
          </p:nvPr>
        </p:nvSpPr>
        <p:spPr>
          <a:xfrm>
            <a:off x="179512" y="1490392"/>
            <a:ext cx="8784976" cy="5367608"/>
          </a:xfrm>
        </p:spPr>
        <p:txBody>
          <a:bodyPr anchor="t">
            <a:normAutofit fontScale="70000" lnSpcReduction="20000"/>
          </a:bodyPr>
          <a:lstStyle/>
          <a:p>
            <a:r>
              <a:rPr lang="en-CA" dirty="0" smtClean="0">
                <a:solidFill>
                  <a:schemeClr val="bg1"/>
                </a:solidFill>
              </a:rPr>
              <a:t>Two-spirit men represent a distinct population</a:t>
            </a:r>
          </a:p>
          <a:p>
            <a:pPr lvl="1"/>
            <a:r>
              <a:rPr lang="en-CA" dirty="0" smtClean="0">
                <a:solidFill>
                  <a:schemeClr val="bg1"/>
                </a:solidFill>
              </a:rPr>
              <a:t>20% of all new HIV infections in 2008 </a:t>
            </a:r>
            <a:r>
              <a:rPr lang="en-CA" sz="2300" dirty="0" smtClean="0">
                <a:solidFill>
                  <a:schemeClr val="bg1"/>
                </a:solidFill>
              </a:rPr>
              <a:t>(PHAC, 2010)</a:t>
            </a:r>
          </a:p>
          <a:p>
            <a:pPr lvl="1"/>
            <a:endParaRPr lang="en-CA" sz="2300" dirty="0" smtClean="0">
              <a:solidFill>
                <a:schemeClr val="bg1"/>
              </a:solidFill>
            </a:endParaRPr>
          </a:p>
          <a:p>
            <a:pPr lvl="1"/>
            <a:r>
              <a:rPr lang="en-CA" dirty="0" smtClean="0">
                <a:solidFill>
                  <a:schemeClr val="bg1"/>
                </a:solidFill>
              </a:rPr>
              <a:t>Two-spirit men experience a higher portion of injection drug use than non-aboriginal MSM </a:t>
            </a:r>
            <a:r>
              <a:rPr lang="en-CA" sz="2300" dirty="0" smtClean="0">
                <a:solidFill>
                  <a:schemeClr val="bg1"/>
                </a:solidFill>
              </a:rPr>
              <a:t>(PHAC, 2011)</a:t>
            </a:r>
          </a:p>
          <a:p>
            <a:pPr lvl="1"/>
            <a:endParaRPr lang="en-CA" sz="2300" dirty="0" smtClean="0">
              <a:solidFill>
                <a:schemeClr val="bg1"/>
              </a:solidFill>
            </a:endParaRPr>
          </a:p>
          <a:p>
            <a:pPr lvl="1"/>
            <a:r>
              <a:rPr lang="en-CA" dirty="0" smtClean="0">
                <a:solidFill>
                  <a:schemeClr val="bg1"/>
                </a:solidFill>
              </a:rPr>
              <a:t>72% of all Aboriginal people living with HIV have an AIDS diagnosis</a:t>
            </a:r>
          </a:p>
          <a:p>
            <a:pPr marL="457200" lvl="1" indent="0">
              <a:buNone/>
            </a:pPr>
            <a:endParaRPr lang="en-CA" dirty="0">
              <a:solidFill>
                <a:schemeClr val="bg1"/>
              </a:solidFill>
            </a:endParaRPr>
          </a:p>
          <a:p>
            <a:r>
              <a:rPr lang="en-CA" dirty="0" smtClean="0">
                <a:solidFill>
                  <a:schemeClr val="bg1"/>
                </a:solidFill>
              </a:rPr>
              <a:t>“Leading an Extraordinary Life: Wise Practices for a HIV Prevention Campaign for Two-Spirit Men” </a:t>
            </a:r>
            <a:r>
              <a:rPr lang="en-CA" sz="2600" dirty="0" smtClean="0">
                <a:solidFill>
                  <a:schemeClr val="bg1"/>
                </a:solidFill>
              </a:rPr>
              <a:t>(</a:t>
            </a:r>
            <a:r>
              <a:rPr lang="en-CA" sz="2600" dirty="0" err="1" smtClean="0">
                <a:solidFill>
                  <a:schemeClr val="bg1"/>
                </a:solidFill>
              </a:rPr>
              <a:t>Thoms</a:t>
            </a:r>
            <a:r>
              <a:rPr lang="en-CA" sz="2600" dirty="0" smtClean="0">
                <a:solidFill>
                  <a:schemeClr val="bg1"/>
                </a:solidFill>
              </a:rPr>
              <a:t>, 2007)</a:t>
            </a:r>
          </a:p>
          <a:p>
            <a:pPr lvl="1"/>
            <a:r>
              <a:rPr lang="en-CA" dirty="0" smtClean="0">
                <a:solidFill>
                  <a:schemeClr val="bg1"/>
                </a:solidFill>
              </a:rPr>
              <a:t>Barriers identified for suitable HIV prevention programs for two-spirit men</a:t>
            </a:r>
          </a:p>
          <a:p>
            <a:pPr lvl="2"/>
            <a:r>
              <a:rPr lang="en-CA" sz="2900" dirty="0" smtClean="0">
                <a:solidFill>
                  <a:schemeClr val="bg1"/>
                </a:solidFill>
              </a:rPr>
              <a:t>Homophobia</a:t>
            </a:r>
          </a:p>
          <a:p>
            <a:pPr lvl="2"/>
            <a:r>
              <a:rPr lang="en-CA" sz="2900" dirty="0">
                <a:solidFill>
                  <a:schemeClr val="bg1"/>
                </a:solidFill>
              </a:rPr>
              <a:t>A</a:t>
            </a:r>
            <a:r>
              <a:rPr lang="en-CA" sz="2900" dirty="0" smtClean="0">
                <a:solidFill>
                  <a:schemeClr val="bg1"/>
                </a:solidFill>
              </a:rPr>
              <a:t>ccess to care related to self-worth</a:t>
            </a:r>
          </a:p>
          <a:p>
            <a:pPr lvl="2"/>
            <a:r>
              <a:rPr lang="en-CA" sz="2900" dirty="0">
                <a:solidFill>
                  <a:schemeClr val="bg1"/>
                </a:solidFill>
              </a:rPr>
              <a:t>I</a:t>
            </a:r>
            <a:r>
              <a:rPr lang="en-CA" sz="2900" dirty="0" smtClean="0">
                <a:solidFill>
                  <a:schemeClr val="bg1"/>
                </a:solidFill>
              </a:rPr>
              <a:t>nclusion of relationships two-spirit men have with their families and spiritual connections</a:t>
            </a:r>
          </a:p>
          <a:p>
            <a:pPr marL="118872" indent="0">
              <a:buNone/>
            </a:pPr>
            <a:endParaRPr lang="en-CA" i="1" dirty="0">
              <a:solidFill>
                <a:schemeClr val="bg1"/>
              </a:solidFill>
            </a:endParaRPr>
          </a:p>
          <a:p>
            <a:r>
              <a:rPr lang="en-CA" dirty="0" smtClean="0">
                <a:solidFill>
                  <a:schemeClr val="bg1"/>
                </a:solidFill>
              </a:rPr>
              <a:t>Dearth of information about resiliency, strengths, assets of two-spirit men living long-term with HIV/AIDS</a:t>
            </a:r>
          </a:p>
          <a:p>
            <a:endParaRPr lang="en-CA" dirty="0">
              <a:solidFill>
                <a:schemeClr val="bg1"/>
              </a:solidFill>
            </a:endParaRPr>
          </a:p>
          <a:p>
            <a:endParaRPr lang="en-CA" dirty="0" smtClean="0">
              <a:solidFill>
                <a:schemeClr val="bg1"/>
              </a:solidFill>
            </a:endParaRPr>
          </a:p>
        </p:txBody>
      </p:sp>
    </p:spTree>
    <p:extLst>
      <p:ext uri="{BB962C8B-B14F-4D97-AF65-F5344CB8AC3E}">
        <p14:creationId xmlns:p14="http://schemas.microsoft.com/office/powerpoint/2010/main" xmlns="" val="42525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z="4000" dirty="0" smtClean="0"/>
              <a:t>Background: Two-Spirit </a:t>
            </a:r>
            <a:r>
              <a:rPr lang="en-CA" sz="2200" i="1" dirty="0" smtClean="0">
                <a:solidFill>
                  <a:prstClr val="white"/>
                </a:solidFill>
              </a:rPr>
              <a:t>(4 of 5)</a:t>
            </a:r>
            <a:endParaRPr lang="en-CA" sz="2200" dirty="0"/>
          </a:p>
        </p:txBody>
      </p:sp>
      <p:sp>
        <p:nvSpPr>
          <p:cNvPr id="3" name="Content Placeholder 2"/>
          <p:cNvSpPr>
            <a:spLocks noGrp="1"/>
          </p:cNvSpPr>
          <p:nvPr>
            <p:ph idx="1"/>
          </p:nvPr>
        </p:nvSpPr>
        <p:spPr>
          <a:xfrm>
            <a:off x="467544" y="1556792"/>
            <a:ext cx="8229600" cy="4625609"/>
          </a:xfrm>
        </p:spPr>
        <p:txBody>
          <a:bodyPr>
            <a:normAutofit/>
          </a:bodyPr>
          <a:lstStyle/>
          <a:p>
            <a:r>
              <a:rPr lang="en-CA" sz="2600" dirty="0" smtClean="0">
                <a:solidFill>
                  <a:schemeClr val="bg1"/>
                </a:solidFill>
              </a:rPr>
              <a:t>Two-spirit refers to men and women who self-identify as possessing both male and female attributes</a:t>
            </a:r>
            <a:endParaRPr lang="en-CA" sz="2200" dirty="0" smtClean="0">
              <a:solidFill>
                <a:schemeClr val="bg1"/>
              </a:solidFill>
            </a:endParaRPr>
          </a:p>
          <a:p>
            <a:pPr lvl="1"/>
            <a:r>
              <a:rPr lang="en-CA" sz="2400" dirty="0">
                <a:solidFill>
                  <a:schemeClr val="bg1"/>
                </a:solidFill>
              </a:rPr>
              <a:t>Masculine/feminine spirit</a:t>
            </a:r>
          </a:p>
          <a:p>
            <a:pPr marL="457200" lvl="1" indent="0">
              <a:buNone/>
            </a:pPr>
            <a:endParaRPr lang="en-CA" sz="2400" dirty="0" smtClean="0">
              <a:solidFill>
                <a:schemeClr val="bg1"/>
              </a:solidFill>
            </a:endParaRPr>
          </a:p>
          <a:p>
            <a:pPr lvl="1"/>
            <a:r>
              <a:rPr lang="en-CA" sz="2400" dirty="0" smtClean="0">
                <a:solidFill>
                  <a:schemeClr val="bg1"/>
                </a:solidFill>
              </a:rPr>
              <a:t>Live between gendered experiences or roles</a:t>
            </a:r>
          </a:p>
          <a:p>
            <a:pPr marL="457200" lvl="1" indent="0">
              <a:buNone/>
            </a:pPr>
            <a:endParaRPr lang="en-CA" sz="2400" dirty="0" smtClean="0">
              <a:solidFill>
                <a:schemeClr val="bg1"/>
              </a:solidFill>
            </a:endParaRPr>
          </a:p>
          <a:p>
            <a:pPr lvl="1"/>
            <a:r>
              <a:rPr lang="en-CA" sz="2400" dirty="0" smtClean="0">
                <a:solidFill>
                  <a:schemeClr val="bg1"/>
                </a:solidFill>
              </a:rPr>
              <a:t>Embedded in cultural understanding of roles (e.g., seers, visionaries, healers)</a:t>
            </a:r>
          </a:p>
          <a:p>
            <a:pPr marL="457200" lvl="1" indent="0">
              <a:buNone/>
            </a:pPr>
            <a:endParaRPr lang="en-CA" sz="2400" dirty="0" smtClean="0">
              <a:solidFill>
                <a:schemeClr val="bg1"/>
              </a:solidFill>
            </a:endParaRPr>
          </a:p>
          <a:p>
            <a:pPr lvl="1"/>
            <a:r>
              <a:rPr lang="en-CA" sz="2400" dirty="0" smtClean="0">
                <a:solidFill>
                  <a:schemeClr val="bg1"/>
                </a:solidFill>
              </a:rPr>
              <a:t>A gender designation / does not refer to sexual orientation</a:t>
            </a:r>
          </a:p>
          <a:p>
            <a:pPr marL="118872" indent="0">
              <a:buNone/>
            </a:pPr>
            <a:endParaRPr lang="en-CA" dirty="0">
              <a:solidFill>
                <a:schemeClr val="bg1"/>
              </a:solidFill>
            </a:endParaRPr>
          </a:p>
        </p:txBody>
      </p:sp>
    </p:spTree>
    <p:extLst>
      <p:ext uri="{BB962C8B-B14F-4D97-AF65-F5344CB8AC3E}">
        <p14:creationId xmlns:p14="http://schemas.microsoft.com/office/powerpoint/2010/main" xmlns="" val="2323205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CA" sz="4400" dirty="0" smtClean="0"/>
              <a:t>Background: Envisioning Other Possibilities </a:t>
            </a:r>
            <a:r>
              <a:rPr lang="en-CA" sz="2400" i="1" dirty="0" smtClean="0">
                <a:solidFill>
                  <a:schemeClr val="bg1"/>
                </a:solidFill>
              </a:rPr>
              <a:t>(5 </a:t>
            </a:r>
            <a:r>
              <a:rPr lang="en-CA" sz="2400" i="1" dirty="0">
                <a:solidFill>
                  <a:schemeClr val="bg1"/>
                </a:solidFill>
              </a:rPr>
              <a:t>of </a:t>
            </a:r>
            <a:r>
              <a:rPr lang="en-CA" sz="2400" i="1" dirty="0" smtClean="0">
                <a:solidFill>
                  <a:schemeClr val="bg1"/>
                </a:solidFill>
              </a:rPr>
              <a:t>5)</a:t>
            </a:r>
            <a:endParaRPr lang="en-CA" sz="2400" dirty="0"/>
          </a:p>
        </p:txBody>
      </p:sp>
      <p:sp>
        <p:nvSpPr>
          <p:cNvPr id="3" name="Content Placeholder 2"/>
          <p:cNvSpPr>
            <a:spLocks noGrp="1"/>
          </p:cNvSpPr>
          <p:nvPr>
            <p:ph idx="1"/>
          </p:nvPr>
        </p:nvSpPr>
        <p:spPr>
          <a:xfrm>
            <a:off x="251520" y="1556792"/>
            <a:ext cx="8640960" cy="5112567"/>
          </a:xfrm>
        </p:spPr>
        <p:txBody>
          <a:bodyPr>
            <a:normAutofit fontScale="70000" lnSpcReduction="20000"/>
          </a:bodyPr>
          <a:lstStyle/>
          <a:p>
            <a:r>
              <a:rPr lang="en-CA" dirty="0" smtClean="0">
                <a:solidFill>
                  <a:schemeClr val="bg1"/>
                </a:solidFill>
              </a:rPr>
              <a:t>Useful but provides only a partial description</a:t>
            </a:r>
            <a:endParaRPr lang="en-CA" dirty="0">
              <a:solidFill>
                <a:schemeClr val="bg1"/>
              </a:solidFill>
            </a:endParaRPr>
          </a:p>
          <a:p>
            <a:pPr lvl="1"/>
            <a:r>
              <a:rPr lang="en-CA" dirty="0" smtClean="0">
                <a:solidFill>
                  <a:schemeClr val="bg1"/>
                </a:solidFill>
              </a:rPr>
              <a:t>Paints an overall picture of suffering and dysfunction </a:t>
            </a:r>
            <a:r>
              <a:rPr lang="en-CA" sz="2300" dirty="0" smtClean="0">
                <a:solidFill>
                  <a:schemeClr val="bg1"/>
                </a:solidFill>
              </a:rPr>
              <a:t>(</a:t>
            </a:r>
            <a:r>
              <a:rPr lang="en-CA" sz="2300" dirty="0" err="1" smtClean="0">
                <a:solidFill>
                  <a:schemeClr val="bg1"/>
                </a:solidFill>
              </a:rPr>
              <a:t>Lavallee</a:t>
            </a:r>
            <a:r>
              <a:rPr lang="en-CA" sz="2300" dirty="0" smtClean="0">
                <a:solidFill>
                  <a:schemeClr val="bg1"/>
                </a:solidFill>
              </a:rPr>
              <a:t> &amp; Poole, 2010)</a:t>
            </a:r>
            <a:r>
              <a:rPr lang="en-CA" sz="2500" dirty="0" smtClean="0">
                <a:solidFill>
                  <a:schemeClr val="bg1"/>
                </a:solidFill>
              </a:rPr>
              <a:t> </a:t>
            </a:r>
            <a:r>
              <a:rPr lang="en-CA" sz="1600" dirty="0" smtClean="0">
                <a:solidFill>
                  <a:schemeClr val="bg1"/>
                </a:solidFill>
              </a:rPr>
              <a:t> </a:t>
            </a:r>
            <a:r>
              <a:rPr lang="en-CA" dirty="0" smtClean="0">
                <a:solidFill>
                  <a:schemeClr val="bg1"/>
                </a:solidFill>
              </a:rPr>
              <a:t>among Aboriginal people</a:t>
            </a:r>
          </a:p>
          <a:p>
            <a:pPr lvl="1"/>
            <a:endParaRPr lang="en-CA" dirty="0" smtClean="0">
              <a:solidFill>
                <a:schemeClr val="bg1"/>
              </a:solidFill>
            </a:endParaRPr>
          </a:p>
          <a:p>
            <a:pPr lvl="1"/>
            <a:r>
              <a:rPr lang="en-CA" dirty="0" smtClean="0">
                <a:solidFill>
                  <a:schemeClr val="bg1"/>
                </a:solidFill>
              </a:rPr>
              <a:t>Contributes to the construction of Aboriginal identity that shape responses </a:t>
            </a:r>
            <a:r>
              <a:rPr lang="en-CA" sz="2300" dirty="0" smtClean="0">
                <a:solidFill>
                  <a:schemeClr val="bg1"/>
                </a:solidFill>
              </a:rPr>
              <a:t>(Bond, 2005; Reading &amp; </a:t>
            </a:r>
            <a:r>
              <a:rPr lang="en-CA" sz="2300" dirty="0" err="1" smtClean="0">
                <a:solidFill>
                  <a:schemeClr val="bg1"/>
                </a:solidFill>
              </a:rPr>
              <a:t>Nowgesic</a:t>
            </a:r>
            <a:r>
              <a:rPr lang="en-CA" sz="2300" dirty="0" smtClean="0">
                <a:solidFill>
                  <a:schemeClr val="bg1"/>
                </a:solidFill>
              </a:rPr>
              <a:t>, 2002)</a:t>
            </a:r>
          </a:p>
          <a:p>
            <a:endParaRPr lang="en-CA" dirty="0">
              <a:solidFill>
                <a:schemeClr val="bg1"/>
              </a:solidFill>
            </a:endParaRPr>
          </a:p>
          <a:p>
            <a:r>
              <a:rPr lang="en-CA" dirty="0" smtClean="0">
                <a:solidFill>
                  <a:schemeClr val="bg1"/>
                </a:solidFill>
              </a:rPr>
              <a:t>Need for research that also focuses on thriving health, including wellness for two-spirit men living long-term with HIV</a:t>
            </a:r>
            <a:endParaRPr lang="en-CA" dirty="0">
              <a:solidFill>
                <a:schemeClr val="bg1"/>
              </a:solidFill>
            </a:endParaRPr>
          </a:p>
          <a:p>
            <a:pPr lvl="1"/>
            <a:r>
              <a:rPr lang="en-CA" dirty="0" smtClean="0">
                <a:solidFill>
                  <a:schemeClr val="bg1"/>
                </a:solidFill>
              </a:rPr>
              <a:t>Anecdotal evidence—based on three decades of community work among two-spirit men—documents the ways in which this population is faring well</a:t>
            </a:r>
          </a:p>
          <a:p>
            <a:pPr lvl="1"/>
            <a:endParaRPr lang="en-CA" dirty="0" smtClean="0">
              <a:solidFill>
                <a:schemeClr val="bg1"/>
              </a:solidFill>
            </a:endParaRPr>
          </a:p>
          <a:p>
            <a:pPr lvl="1"/>
            <a:r>
              <a:rPr lang="en-CA" dirty="0" smtClean="0">
                <a:solidFill>
                  <a:schemeClr val="bg1"/>
                </a:solidFill>
              </a:rPr>
              <a:t>Literature provides little to no information about resiliency, strengths, assets of two-spirit men living with HIV and ways this can be used to support community efforts</a:t>
            </a:r>
            <a:endParaRPr lang="en-CA" dirty="0">
              <a:solidFill>
                <a:schemeClr val="bg1"/>
              </a:solidFill>
            </a:endParaRPr>
          </a:p>
        </p:txBody>
      </p:sp>
    </p:spTree>
    <p:extLst>
      <p:ext uri="{BB962C8B-B14F-4D97-AF65-F5344CB8AC3E}">
        <p14:creationId xmlns:p14="http://schemas.microsoft.com/office/powerpoint/2010/main" xmlns="" val="251019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CA" sz="4000" dirty="0" smtClean="0"/>
              <a:t>Goal/Objectives</a:t>
            </a:r>
            <a:endParaRPr lang="en-CA" sz="4000" dirty="0"/>
          </a:p>
        </p:txBody>
      </p:sp>
      <p:sp>
        <p:nvSpPr>
          <p:cNvPr id="3" name="Content Placeholder 2"/>
          <p:cNvSpPr>
            <a:spLocks noGrp="1"/>
          </p:cNvSpPr>
          <p:nvPr>
            <p:ph idx="1"/>
          </p:nvPr>
        </p:nvSpPr>
        <p:spPr>
          <a:xfrm>
            <a:off x="251520" y="1628801"/>
            <a:ext cx="8640960" cy="4608511"/>
          </a:xfrm>
        </p:spPr>
        <p:txBody>
          <a:bodyPr>
            <a:normAutofit fontScale="92500" lnSpcReduction="10000"/>
          </a:bodyPr>
          <a:lstStyle/>
          <a:p>
            <a:r>
              <a:rPr lang="en-CA" sz="2800" dirty="0" smtClean="0">
                <a:solidFill>
                  <a:schemeClr val="bg1"/>
                </a:solidFill>
              </a:rPr>
              <a:t>To better understand the factors, skills, resources, knowledge and practices that contribute to two-spirit men’s health and well-being living with HIV</a:t>
            </a:r>
          </a:p>
          <a:p>
            <a:pPr lvl="1"/>
            <a:r>
              <a:rPr lang="en-CA" sz="2600" dirty="0" smtClean="0">
                <a:solidFill>
                  <a:schemeClr val="bg1"/>
                </a:solidFill>
              </a:rPr>
              <a:t>Conduct a comprehensive review of the literature</a:t>
            </a:r>
          </a:p>
          <a:p>
            <a:pPr lvl="1"/>
            <a:endParaRPr lang="en-CA" sz="2600" dirty="0" smtClean="0">
              <a:solidFill>
                <a:schemeClr val="bg1"/>
              </a:solidFill>
            </a:endParaRPr>
          </a:p>
          <a:p>
            <a:pPr lvl="1"/>
            <a:r>
              <a:rPr lang="en-CA" sz="2600" dirty="0" smtClean="0">
                <a:solidFill>
                  <a:schemeClr val="bg1"/>
                </a:solidFill>
              </a:rPr>
              <a:t>Conduct a series of focus groups</a:t>
            </a:r>
          </a:p>
          <a:p>
            <a:pPr lvl="1"/>
            <a:endParaRPr lang="en-CA" sz="2600" dirty="0" smtClean="0">
              <a:solidFill>
                <a:schemeClr val="bg1"/>
              </a:solidFill>
            </a:endParaRPr>
          </a:p>
          <a:p>
            <a:pPr lvl="1"/>
            <a:r>
              <a:rPr lang="en-CA" sz="2600" dirty="0" smtClean="0">
                <a:solidFill>
                  <a:schemeClr val="bg1"/>
                </a:solidFill>
              </a:rPr>
              <a:t>Further develop community/academic partnerships</a:t>
            </a:r>
          </a:p>
          <a:p>
            <a:pPr lvl="1"/>
            <a:endParaRPr lang="en-CA" sz="2600" dirty="0" smtClean="0">
              <a:solidFill>
                <a:schemeClr val="bg1"/>
              </a:solidFill>
            </a:endParaRPr>
          </a:p>
          <a:p>
            <a:pPr lvl="1"/>
            <a:r>
              <a:rPr lang="en-CA" sz="2600" dirty="0" smtClean="0">
                <a:solidFill>
                  <a:schemeClr val="bg1"/>
                </a:solidFill>
              </a:rPr>
              <a:t>Utilize results to develop a larger study focused on strengths, resiliencies and assets of two-spirit men living with HIV</a:t>
            </a:r>
          </a:p>
        </p:txBody>
      </p:sp>
    </p:spTree>
    <p:extLst>
      <p:ext uri="{BB962C8B-B14F-4D97-AF65-F5344CB8AC3E}">
        <p14:creationId xmlns:p14="http://schemas.microsoft.com/office/powerpoint/2010/main" xmlns="" val="590991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28035</TotalTime>
  <Words>2564</Words>
  <Application>Microsoft Office PowerPoint</Application>
  <PresentationFormat>On-screen Show (4:3)</PresentationFormat>
  <Paragraphs>396</Paragraphs>
  <Slides>41</Slides>
  <Notes>30</Notes>
  <HiddenSlides>1</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Module</vt:lpstr>
      <vt:lpstr>1_Module</vt:lpstr>
      <vt:lpstr>Rainbow Health Ontario 2014 Conference</vt:lpstr>
      <vt:lpstr>Acknowledgements</vt:lpstr>
      <vt:lpstr>Slide 3</vt:lpstr>
      <vt:lpstr>Background: HIV/AIDS in Aboriginal Canada (1 of 5)</vt:lpstr>
      <vt:lpstr>Background: HIV/AIDS in Aboriginal Canada (2 of 5)</vt:lpstr>
      <vt:lpstr>Background: Focusing on Two-Spirit Men’s Health (3 of 5)</vt:lpstr>
      <vt:lpstr>Background: Two-Spirit (4 of 5)</vt:lpstr>
      <vt:lpstr>Background: Envisioning Other Possibilities (5 of 5)</vt:lpstr>
      <vt:lpstr>Goal/Objectives</vt:lpstr>
      <vt:lpstr>How did we do this?</vt:lpstr>
      <vt:lpstr>Literature Review</vt:lpstr>
      <vt:lpstr>Search Terms</vt:lpstr>
      <vt:lpstr>Inclusion Criteria</vt:lpstr>
      <vt:lpstr>Scoping the Literature</vt:lpstr>
      <vt:lpstr>Literature Review</vt:lpstr>
      <vt:lpstr>Retreat</vt:lpstr>
      <vt:lpstr>Team Building</vt:lpstr>
      <vt:lpstr>Research Ethics</vt:lpstr>
      <vt:lpstr>Data Collection</vt:lpstr>
      <vt:lpstr>Developing the Research Tool</vt:lpstr>
      <vt:lpstr>Developing the Research Tool</vt:lpstr>
      <vt:lpstr>Focus Groups - Sharing Circles</vt:lpstr>
      <vt:lpstr>Focus Group Query</vt:lpstr>
      <vt:lpstr>Arranging Sharing Circles</vt:lpstr>
      <vt:lpstr>Recruitment of Participants</vt:lpstr>
      <vt:lpstr>Confidentiality</vt:lpstr>
      <vt:lpstr>Coding of Transcripts</vt:lpstr>
      <vt:lpstr>Analysis and Angst</vt:lpstr>
      <vt:lpstr>Slide 29</vt:lpstr>
      <vt:lpstr>Slide 30</vt:lpstr>
      <vt:lpstr>Slide 31</vt:lpstr>
      <vt:lpstr>Analysis and Angst</vt:lpstr>
      <vt:lpstr>Slide 33</vt:lpstr>
      <vt:lpstr>Slide 34</vt:lpstr>
      <vt:lpstr>Analysis and Angst</vt:lpstr>
      <vt:lpstr>Lessons Learned</vt:lpstr>
      <vt:lpstr>Lessons Learned</vt:lpstr>
      <vt:lpstr>Lessons Learned</vt:lpstr>
      <vt:lpstr>Next Steps</vt:lpstr>
      <vt:lpstr>Community and Academic Future Research Plans</vt:lpstr>
      <vt:lpstr>M E E G W E T C H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Jackson</dc:creator>
  <cp:lastModifiedBy>David</cp:lastModifiedBy>
  <cp:revision>158</cp:revision>
  <cp:lastPrinted>2013-04-11T13:09:45Z</cp:lastPrinted>
  <dcterms:created xsi:type="dcterms:W3CDTF">2013-02-05T14:41:58Z</dcterms:created>
  <dcterms:modified xsi:type="dcterms:W3CDTF">2014-02-05T04:41:12Z</dcterms:modified>
</cp:coreProperties>
</file>